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21"/>
  </p:notesMasterIdLst>
  <p:handoutMasterIdLst>
    <p:handoutMasterId r:id="rId22"/>
  </p:handoutMasterIdLst>
  <p:sldIdLst>
    <p:sldId id="675" r:id="rId2"/>
    <p:sldId id="676" r:id="rId3"/>
    <p:sldId id="658" r:id="rId4"/>
    <p:sldId id="677" r:id="rId5"/>
    <p:sldId id="678" r:id="rId6"/>
    <p:sldId id="659" r:id="rId7"/>
    <p:sldId id="660" r:id="rId8"/>
    <p:sldId id="673" r:id="rId9"/>
    <p:sldId id="674" r:id="rId10"/>
    <p:sldId id="679" r:id="rId11"/>
    <p:sldId id="665" r:id="rId12"/>
    <p:sldId id="666" r:id="rId13"/>
    <p:sldId id="667" r:id="rId14"/>
    <p:sldId id="668" r:id="rId15"/>
    <p:sldId id="680" r:id="rId16"/>
    <p:sldId id="669" r:id="rId17"/>
    <p:sldId id="670" r:id="rId18"/>
    <p:sldId id="671" r:id="rId19"/>
    <p:sldId id="672" r:id="rId20"/>
  </p:sldIdLst>
  <p:sldSz cx="9144000" cy="51450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5pPr>
    <a:lvl6pPr marL="22860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6pPr>
    <a:lvl7pPr marL="27432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7pPr>
    <a:lvl8pPr marL="32004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8pPr>
    <a:lvl9pPr marL="36576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BFBFB"/>
    <a:srgbClr val="99CCFF"/>
    <a:srgbClr val="6699FF"/>
    <a:srgbClr val="3399FF"/>
    <a:srgbClr val="0099FF"/>
    <a:srgbClr val="C0C0C0"/>
    <a:srgbClr val="102439"/>
    <a:srgbClr val="EFFB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9" autoAdjust="0"/>
    <p:restoredTop sz="93321" autoAdjust="0"/>
  </p:normalViewPr>
  <p:slideViewPr>
    <p:cSldViewPr>
      <p:cViewPr varScale="1">
        <p:scale>
          <a:sx n="82" d="100"/>
          <a:sy n="82" d="100"/>
        </p:scale>
        <p:origin x="-438" y="-96"/>
      </p:cViewPr>
      <p:guideLst>
        <p:guide orient="horz" pos="16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20"/>
    </p:cViewPr>
  </p:sorterViewPr>
  <p:notesViewPr>
    <p:cSldViewPr>
      <p:cViewPr varScale="1">
        <p:scale>
          <a:sx n="58" d="100"/>
          <a:sy n="58" d="100"/>
        </p:scale>
        <p:origin x="-193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5C07EE32-F0B4-4C75-993F-983F72D794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E7E71A51-B611-4F2E-AA50-47BF78157F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CN" altLang="en-US" b="1" dirty="0" smtClean="0">
                <a:solidFill>
                  <a:srgbClr val="2D2DB9"/>
                </a:solidFill>
                <a:cs typeface="Times New Roman" pitchFamily="18" charset="0"/>
              </a:rPr>
              <a:t>大型的互连网络中需要一个全局的地址系统，能够给每一台主机或路由器的网络连接分配一个全局惟一的地址；</a:t>
            </a:r>
            <a:endParaRPr lang="en-US" altLang="zh-CN" b="1" dirty="0" smtClean="0">
              <a:solidFill>
                <a:srgbClr val="2D2DB9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zh-CN" altLang="en-US" dirty="0" smtClean="0">
                <a:solidFill>
                  <a:srgbClr val="1A3868"/>
                </a:solidFill>
                <a:ea typeface="+mn-ea"/>
              </a:rPr>
              <a:t>例如，</a:t>
            </a:r>
            <a:r>
              <a:rPr lang="en-US" altLang="zh-CN" dirty="0" smtClean="0">
                <a:solidFill>
                  <a:srgbClr val="1A3868"/>
                </a:solidFill>
                <a:ea typeface="+mn-ea"/>
              </a:rPr>
              <a:t>Ethernet</a:t>
            </a:r>
            <a:r>
              <a:rPr lang="zh-CN" altLang="en-US" dirty="0" smtClean="0">
                <a:solidFill>
                  <a:srgbClr val="1A3868"/>
                </a:solidFill>
                <a:ea typeface="+mn-ea"/>
              </a:rPr>
              <a:t>的</a:t>
            </a:r>
            <a:r>
              <a:rPr lang="en-US" altLang="zh-CN" dirty="0" smtClean="0">
                <a:solidFill>
                  <a:srgbClr val="1A3868"/>
                </a:solidFill>
                <a:ea typeface="+mn-ea"/>
              </a:rPr>
              <a:t>MAC</a:t>
            </a:r>
            <a:r>
              <a:rPr lang="zh-CN" altLang="en-US" dirty="0" smtClean="0">
                <a:solidFill>
                  <a:srgbClr val="1A3868"/>
                </a:solidFill>
                <a:ea typeface="+mn-ea"/>
              </a:rPr>
              <a:t>地址的长度为</a:t>
            </a:r>
            <a:r>
              <a:rPr lang="en-US" altLang="zh-CN" dirty="0" smtClean="0">
                <a:solidFill>
                  <a:srgbClr val="1A3868"/>
                </a:solidFill>
                <a:ea typeface="+mn-ea"/>
              </a:rPr>
              <a:t>48</a:t>
            </a:r>
            <a:r>
              <a:rPr lang="zh-CN" altLang="en-US" dirty="0" smtClean="0">
                <a:solidFill>
                  <a:srgbClr val="1A3868"/>
                </a:solidFill>
                <a:ea typeface="+mn-ea"/>
              </a:rPr>
              <a:t>位，在网卡出厂时就被固化在网卡的</a:t>
            </a:r>
            <a:r>
              <a:rPr lang="en-US" altLang="zh-CN" dirty="0" smtClean="0">
                <a:solidFill>
                  <a:srgbClr val="1A3868"/>
                </a:solidFill>
                <a:ea typeface="+mn-ea"/>
              </a:rPr>
              <a:t>EPROM</a:t>
            </a:r>
            <a:r>
              <a:rPr lang="zh-CN" altLang="en-US" dirty="0" smtClean="0">
                <a:solidFill>
                  <a:srgbClr val="1A3868"/>
                </a:solidFill>
                <a:ea typeface="+mn-ea"/>
              </a:rPr>
              <a:t>中；</a:t>
            </a:r>
            <a:endParaRPr lang="zh-CN" altLang="en-US" b="1" dirty="0" smtClean="0">
              <a:solidFill>
                <a:srgbClr val="2D2DB9"/>
              </a:solidFill>
              <a:cs typeface="Times New Roman" pitchFamily="18" charset="0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19B3FB-F4D4-4643-863C-698922F10900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mtClean="0"/>
              <a:t>私用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E71A51-B611-4F2E-AA50-47BF78157F24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633364-9F04-4F7F-9BB1-EAE4BDD4725A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CN" altLang="en-US" dirty="0" smtClean="0">
                <a:solidFill>
                  <a:srgbClr val="1A3868"/>
                </a:solidFill>
                <a:ea typeface="宋体" charset="-122"/>
                <a:cs typeface="Times New Roman" pitchFamily="18" charset="0"/>
              </a:rPr>
              <a:t>路由器连接到两个物理网络，</a:t>
            </a:r>
            <a:r>
              <a:rPr lang="zh-CN" altLang="en-US" dirty="0" smtClean="0">
                <a:solidFill>
                  <a:srgbClr val="1A3868"/>
                </a:solidFill>
                <a:ea typeface="宋体" charset="-122"/>
                <a:cs typeface="Times New Roman" pitchFamily="18" charset="0"/>
              </a:rPr>
              <a:t>它有两个网络接口卡，拥有</a:t>
            </a:r>
            <a:r>
              <a:rPr lang="zh-CN" altLang="en-US" dirty="0" smtClean="0">
                <a:solidFill>
                  <a:srgbClr val="1A3868"/>
                </a:solidFill>
                <a:ea typeface="宋体" charset="-122"/>
                <a:cs typeface="Times New Roman" pitchFamily="18" charset="0"/>
              </a:rPr>
              <a:t>两个</a:t>
            </a:r>
            <a:r>
              <a:rPr lang="en-US" altLang="zh-CN" dirty="0" smtClean="0">
                <a:solidFill>
                  <a:srgbClr val="1A3868"/>
                </a:solidFill>
                <a:ea typeface="宋体" charset="-122"/>
                <a:cs typeface="Times New Roman" pitchFamily="18" charset="0"/>
              </a:rPr>
              <a:t>IP</a:t>
            </a:r>
            <a:r>
              <a:rPr lang="zh-CN" altLang="en-US" dirty="0" smtClean="0">
                <a:solidFill>
                  <a:srgbClr val="1A3868"/>
                </a:solidFill>
                <a:ea typeface="宋体" charset="-122"/>
                <a:cs typeface="Times New Roman" pitchFamily="18" charset="0"/>
              </a:rPr>
              <a:t>地址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0BC82E-B700-472D-845D-D3DBE50272CB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代表了不同的网络数量和主机数量。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E71A51-B611-4F2E-AA50-47BF78157F24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AF71BC2-D0F3-44FC-A924-871267F0EAFC}" type="slidenum">
              <a:rPr kumimoji="1" lang="zh-CN" altLang="en-US" sz="1200" b="0" u="none">
                <a:solidFill>
                  <a:schemeClr val="tx1"/>
                </a:solidFill>
                <a:ea typeface="宋体" charset="-122"/>
              </a:rPr>
              <a:pPr algn="r"/>
              <a:t>8</a:t>
            </a:fld>
            <a:endParaRPr kumimoji="1" lang="en-US" altLang="zh-CN" sz="1200" b="0" u="none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3696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9F32D9-2AEE-4C18-8796-7F832C6912B1}" type="slidenum">
              <a:rPr lang="zh-CN" altLang="en-US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8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IPv4</a:t>
            </a:r>
            <a:r>
              <a:rPr lang="zh-CN" altLang="en-US" smtClean="0">
                <a:ea typeface="宋体" charset="-122"/>
              </a:rPr>
              <a:t>的</a:t>
            </a:r>
            <a:r>
              <a:rPr lang="en-US" altLang="zh-CN" smtClean="0">
                <a:ea typeface="宋体" charset="-122"/>
              </a:rPr>
              <a:t>IP</a:t>
            </a:r>
            <a:r>
              <a:rPr lang="zh-CN" altLang="en-US" smtClean="0">
                <a:ea typeface="宋体" charset="-122"/>
              </a:rPr>
              <a:t>地址标识方法，每一组数字都是十进制，组与组之间用</a:t>
            </a:r>
            <a:r>
              <a:rPr lang="en-US" altLang="zh-CN" smtClean="0">
                <a:ea typeface="宋体" charset="-122"/>
              </a:rPr>
              <a:t>".</a:t>
            </a:r>
            <a:r>
              <a:rPr lang="zh-CN" altLang="en-US" smtClean="0">
                <a:ea typeface="宋体" charset="-122"/>
              </a:rPr>
              <a:t>（点）</a:t>
            </a:r>
            <a:r>
              <a:rPr lang="en-US" altLang="zh-CN" smtClean="0">
                <a:ea typeface="宋体" charset="-122"/>
              </a:rPr>
              <a:t>"</a:t>
            </a:r>
            <a:r>
              <a:rPr lang="zh-CN" altLang="en-US" smtClean="0">
                <a:ea typeface="宋体" charset="-122"/>
              </a:rPr>
              <a:t>分隔，因此称为“点分十进制” </a:t>
            </a:r>
            <a:r>
              <a:rPr lang="en-US" altLang="zh-CN" smtClean="0">
                <a:ea typeface="宋体" charset="-122"/>
              </a:rPr>
              <a:t>.</a:t>
            </a:r>
          </a:p>
          <a:p>
            <a:r>
              <a:rPr lang="zh-CN" altLang="en-US" smtClean="0">
                <a:ea typeface="宋体" charset="-122"/>
              </a:rPr>
              <a:t>以四段三位十进制数表示，并用“</a:t>
            </a:r>
            <a:r>
              <a:rPr lang="en-US" altLang="zh-CN" smtClean="0">
                <a:ea typeface="宋体" charset="-122"/>
              </a:rPr>
              <a:t>.”</a:t>
            </a:r>
            <a:r>
              <a:rPr lang="zh-CN" altLang="en-US" smtClean="0">
                <a:ea typeface="宋体" charset="-122"/>
              </a:rPr>
              <a:t>（圆点）分隔。但每段三位的十进制数实际上是</a:t>
            </a:r>
            <a:r>
              <a:rPr lang="en-US" altLang="zh-CN" smtClean="0">
                <a:ea typeface="宋体" charset="-122"/>
              </a:rPr>
              <a:t>0</a:t>
            </a:r>
            <a:r>
              <a:rPr lang="zh-CN" altLang="en-US" smtClean="0">
                <a:ea typeface="宋体" charset="-122"/>
              </a:rPr>
              <a:t>至</a:t>
            </a:r>
            <a:r>
              <a:rPr lang="en-US" altLang="zh-CN" smtClean="0">
                <a:ea typeface="宋体" charset="-122"/>
              </a:rPr>
              <a:t>255</a:t>
            </a:r>
            <a:r>
              <a:rPr lang="zh-CN" altLang="en-US" smtClean="0">
                <a:ea typeface="宋体" charset="-122"/>
              </a:rPr>
              <a:t>之间的整数</a:t>
            </a:r>
          </a:p>
          <a:p>
            <a:r>
              <a:rPr lang="en-US" altLang="zh-CN" smtClean="0">
                <a:ea typeface="宋体" charset="-122"/>
              </a:rPr>
              <a:t>32bit</a:t>
            </a:r>
            <a:r>
              <a:rPr lang="zh-CN" altLang="en-US" smtClean="0">
                <a:ea typeface="宋体" charset="-122"/>
              </a:rPr>
              <a:t>按</a:t>
            </a:r>
            <a:r>
              <a:rPr lang="en-US" altLang="zh-CN" smtClean="0">
                <a:ea typeface="宋体" charset="-122"/>
              </a:rPr>
              <a:t>8bit</a:t>
            </a:r>
            <a:r>
              <a:rPr lang="zh-CN" altLang="en-US" smtClean="0">
                <a:ea typeface="宋体" charset="-122"/>
              </a:rPr>
              <a:t>一组，划分为</a:t>
            </a:r>
            <a:r>
              <a:rPr lang="en-US" altLang="zh-CN" smtClean="0">
                <a:ea typeface="宋体" charset="-122"/>
              </a:rPr>
              <a:t>4</a:t>
            </a:r>
            <a:r>
              <a:rPr lang="zh-CN" altLang="en-US" smtClean="0">
                <a:ea typeface="宋体" charset="-122"/>
              </a:rPr>
              <a:t>组。 </a:t>
            </a:r>
          </a:p>
          <a:p>
            <a:pPr eaLnBrk="1" hangingPunct="1"/>
            <a:endParaRPr lang="zh-CN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1</a:t>
            </a:r>
            <a:r>
              <a:rPr lang="zh-CN" altLang="en-US" dirty="0" smtClean="0">
                <a:ea typeface="宋体" charset="-122"/>
              </a:rPr>
              <a:t>千</a:t>
            </a:r>
            <a:r>
              <a:rPr lang="en-US" altLang="zh-CN" dirty="0" smtClean="0">
                <a:ea typeface="宋体" charset="-122"/>
              </a:rPr>
              <a:t>6</a:t>
            </a:r>
            <a:r>
              <a:rPr lang="zh-CN" altLang="en-US" dirty="0" smtClean="0">
                <a:ea typeface="宋体" charset="-122"/>
              </a:rPr>
              <a:t>百万</a:t>
            </a:r>
            <a:r>
              <a:rPr lang="zh-CN" altLang="en-US" dirty="0" smtClean="0">
                <a:ea typeface="宋体" charset="-122"/>
              </a:rPr>
              <a:t>。网络数少，主机数多。用于大型网络。</a:t>
            </a:r>
            <a:endParaRPr lang="zh-CN" altLang="en-US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百多万个网络。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E71A51-B611-4F2E-AA50-47BF78157F24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14C4437-8C27-45CD-AC11-78487FE4FF64}" type="slidenum">
              <a:rPr kumimoji="1" lang="zh-CN" altLang="en-US" sz="1200" b="0" u="none">
                <a:solidFill>
                  <a:schemeClr val="tx1"/>
                </a:solidFill>
                <a:ea typeface="宋体" charset="-122"/>
              </a:rPr>
              <a:pPr algn="r"/>
              <a:t>18</a:t>
            </a:fld>
            <a:endParaRPr kumimoji="1" lang="en-US" altLang="zh-CN" sz="1200" b="0" u="none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1598613"/>
            <a:ext cx="6243654" cy="1045369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5834" y="2916238"/>
            <a:ext cx="4914912" cy="1013628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B95EDEC2-6A8E-46BC-9CEC-A2CF9D2A5A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63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63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3CFA38F4-DDA8-4172-8220-E8C2362072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763"/>
            <a:ext cx="7772400" cy="10207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1225"/>
            <a:ext cx="7772400" cy="1125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7164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5EFE6DAB-BB84-4465-8556-647DB7D86E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6528"/>
            <a:ext cx="6429420" cy="857250"/>
          </a:xfrm>
        </p:spPr>
        <p:txBody>
          <a:bodyPr/>
          <a:lstStyle>
            <a:lvl1pPr algn="l"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286660"/>
            <a:ext cx="6429420" cy="3087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7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7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C6F1995C-7CE8-4F87-A8BD-74548639B0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1631951"/>
            <a:ext cx="4041775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5D2305ED-CC3C-4393-8BB0-3F1FD1904A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0561FD8A-4F7A-46D0-9391-33430B7743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F60A44F0-89D5-49E3-9418-9026560D4D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4" y="204790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4" y="1076325"/>
            <a:ext cx="3008313" cy="3519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7B62EAE7-90F5-4E31-9092-C754F04B712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2038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7489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 smtClean="0"/>
            </a:lvl1pPr>
          </a:lstStyle>
          <a:p>
            <a:pPr>
              <a:defRPr/>
            </a:pPr>
            <a:fld id="{F384EAFA-2910-4E6B-828A-17E33922C5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0" y="428625"/>
            <a:ext cx="6429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一级标题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485900"/>
            <a:ext cx="6357937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二级标题</a:t>
            </a:r>
            <a:endParaRPr lang="en-US" altLang="zh-CN" smtClean="0"/>
          </a:p>
          <a:p>
            <a:pPr lvl="1"/>
            <a:r>
              <a:rPr lang="zh-CN" altLang="en-US" smtClean="0"/>
              <a:t>三级标题</a:t>
            </a:r>
          </a:p>
          <a:p>
            <a:pPr lvl="2"/>
            <a:r>
              <a:rPr lang="zh-CN" altLang="en-US" smtClean="0"/>
              <a:t>四级标题</a:t>
            </a:r>
          </a:p>
          <a:p>
            <a:pPr lvl="3"/>
            <a:r>
              <a:rPr lang="zh-CN" altLang="en-US" smtClean="0"/>
              <a:t>五级标题</a:t>
            </a:r>
          </a:p>
          <a:p>
            <a:pPr lvl="4"/>
            <a:r>
              <a:rPr lang="zh-CN" altLang="en-US" smtClean="0"/>
              <a:t>六级标题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87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26732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267326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67326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267326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6732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ctrTitle"/>
          </p:nvPr>
        </p:nvSpPr>
        <p:spPr>
          <a:xfrm>
            <a:off x="3471863" y="2241550"/>
            <a:ext cx="4386262" cy="1046163"/>
          </a:xfrm>
        </p:spPr>
        <p:txBody>
          <a:bodyPr anchor="t"/>
          <a:lstStyle/>
          <a:p>
            <a:pPr algn="l"/>
            <a:r>
              <a:rPr lang="zh-CN" altLang="en-US" sz="4000" smtClean="0">
                <a:solidFill>
                  <a:srgbClr val="003366"/>
                </a:solidFill>
                <a:latin typeface="华文新魏" pitchFamily="2" charset="-122"/>
              </a:rPr>
              <a:t>计算机网络技术</a:t>
            </a:r>
            <a:endParaRPr lang="zh-CN" altLang="en-US" sz="4000" smtClean="0">
              <a:solidFill>
                <a:srgbClr val="003366"/>
              </a:solidFill>
            </a:endParaRPr>
          </a:p>
        </p:txBody>
      </p:sp>
      <p:sp>
        <p:nvSpPr>
          <p:cNvPr id="15362" name="副标题 2"/>
          <p:cNvSpPr>
            <a:spLocks noGrp="1"/>
          </p:cNvSpPr>
          <p:nvPr>
            <p:ph type="subTitle" idx="1"/>
          </p:nvPr>
        </p:nvSpPr>
        <p:spPr>
          <a:xfrm>
            <a:off x="2728913" y="3573463"/>
            <a:ext cx="4914900" cy="1012825"/>
          </a:xfrm>
        </p:spPr>
        <p:txBody>
          <a:bodyPr anchor="b"/>
          <a:lstStyle/>
          <a:p>
            <a:r>
              <a:rPr lang="zh-CN" altLang="en-US" sz="2800" smtClean="0">
                <a:solidFill>
                  <a:srgbClr val="003366"/>
                </a:solidFill>
                <a:latin typeface="微软雅黑" pitchFamily="34" charset="-122"/>
              </a:rPr>
              <a:t>王宇新</a:t>
            </a:r>
          </a:p>
          <a:p>
            <a:r>
              <a:rPr lang="zh-CN" altLang="en-US" sz="2800" smtClean="0">
                <a:solidFill>
                  <a:srgbClr val="003366"/>
                </a:solidFill>
                <a:latin typeface="微软雅黑" pitchFamily="34" charset="-122"/>
              </a:rPr>
              <a:t>大连理工大学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5" name="Rectangle 6"/>
          <p:cNvSpPr>
            <a:spLocks noChangeArrowheads="1"/>
          </p:cNvSpPr>
          <p:nvPr/>
        </p:nvSpPr>
        <p:spPr bwMode="auto">
          <a:xfrm>
            <a:off x="0" y="-261938"/>
            <a:ext cx="18415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58402" name="Object 5"/>
          <p:cNvGraphicFramePr>
            <a:graphicFrameLocks noChangeAspect="1"/>
          </p:cNvGraphicFramePr>
          <p:nvPr/>
        </p:nvGraphicFramePr>
        <p:xfrm>
          <a:off x="107950" y="1131888"/>
          <a:ext cx="6594475" cy="3605212"/>
        </p:xfrm>
        <a:graphic>
          <a:graphicData uri="http://schemas.openxmlformats.org/presentationml/2006/ole">
            <p:oleObj spid="_x0000_s358402" name="Visio" r:id="rId4" imgW="5304663" imgH="3304540" progId="Visio.Drawing.11">
              <p:embed/>
            </p:oleObj>
          </a:graphicData>
        </a:graphic>
      </p:graphicFrame>
      <p:sp>
        <p:nvSpPr>
          <p:cNvPr id="358407" name="标题 1"/>
          <p:cNvSpPr>
            <a:spLocks/>
          </p:cNvSpPr>
          <p:nvPr/>
        </p:nvSpPr>
        <p:spPr bwMode="auto">
          <a:xfrm>
            <a:off x="323850" y="628650"/>
            <a:ext cx="642937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400" u="none">
                <a:solidFill>
                  <a:srgbClr val="007D7A"/>
                </a:solidFill>
              </a:rPr>
              <a:t>二、标准</a:t>
            </a:r>
            <a:r>
              <a:rPr lang="en-US" altLang="zh-CN" sz="2400" u="none">
                <a:solidFill>
                  <a:srgbClr val="007D7A"/>
                </a:solidFill>
              </a:rPr>
              <a:t>IP</a:t>
            </a:r>
            <a:r>
              <a:rPr lang="zh-CN" altLang="en-US" sz="2400" u="none">
                <a:solidFill>
                  <a:srgbClr val="007D7A"/>
                </a:solidFill>
              </a:rPr>
              <a:t>地址的分类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内容占位符 2"/>
          <p:cNvSpPr>
            <a:spLocks noGrp="1"/>
          </p:cNvSpPr>
          <p:nvPr>
            <p:ph idx="4294967295"/>
          </p:nvPr>
        </p:nvSpPr>
        <p:spPr>
          <a:xfrm>
            <a:off x="323850" y="844550"/>
            <a:ext cx="6264275" cy="3167063"/>
          </a:xfrm>
        </p:spPr>
        <p:txBody>
          <a:bodyPr/>
          <a:lstStyle/>
          <a:p>
            <a:pPr marL="266700" indent="-266700">
              <a:lnSpc>
                <a:spcPct val="120000"/>
              </a:lnSpc>
              <a:buFontTx/>
              <a:buNone/>
            </a:pPr>
            <a:r>
              <a:rPr lang="en-US" altLang="zh-CN" b="1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b="1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类地址</a:t>
            </a:r>
            <a:endParaRPr lang="en-US" altLang="zh-CN" b="1" dirty="0" smtClean="0">
              <a:solidFill>
                <a:srgbClr val="007D7A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20000"/>
              </a:lnSpc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网络号的第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位固定为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，可分配长度为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位，网络号有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128 (2</a:t>
            </a:r>
            <a:r>
              <a:rPr lang="en-US" altLang="zh-CN" sz="2000" baseline="30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=128) 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个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net 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不同；</a:t>
            </a:r>
          </a:p>
          <a:p>
            <a:pPr marL="266700" indent="-266700">
              <a:lnSpc>
                <a:spcPct val="120000"/>
              </a:lnSpc>
            </a:pP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net ID=10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10.0.0.0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10.255.255.255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用于专用地址；</a:t>
            </a:r>
            <a:endParaRPr lang="en-US" altLang="zh-CN" sz="2000" dirty="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20000"/>
              </a:lnSpc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主机号为全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和全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的两个地址保留。每个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类网络可以分配的主机号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host ID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有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00" baseline="30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-2 =16777214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个；</a:t>
            </a:r>
            <a:endParaRPr lang="en-US" altLang="zh-CN" sz="2000" dirty="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20000"/>
              </a:lnSpc>
            </a:pP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类地址覆盖范围为：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1.0.0.0-127.255.255.255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。</a:t>
            </a:r>
          </a:p>
        </p:txBody>
      </p:sp>
      <p:grpSp>
        <p:nvGrpSpPr>
          <p:cNvPr id="359442" name="Group 18"/>
          <p:cNvGrpSpPr>
            <a:grpSpLocks/>
          </p:cNvGrpSpPr>
          <p:nvPr/>
        </p:nvGrpSpPr>
        <p:grpSpPr bwMode="auto">
          <a:xfrm>
            <a:off x="573088" y="4084638"/>
            <a:ext cx="5799137" cy="887412"/>
            <a:chOff x="180" y="965"/>
            <a:chExt cx="3957" cy="669"/>
          </a:xfrm>
        </p:grpSpPr>
        <p:sp>
          <p:nvSpPr>
            <p:cNvPr id="359443" name="Line 5"/>
            <p:cNvSpPr>
              <a:spLocks noChangeShapeType="1"/>
            </p:cNvSpPr>
            <p:nvPr/>
          </p:nvSpPr>
          <p:spPr bwMode="auto">
            <a:xfrm>
              <a:off x="1588" y="1302"/>
              <a:ext cx="25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9444" name="Rectangle 6"/>
            <p:cNvSpPr>
              <a:spLocks noChangeArrowheads="1"/>
            </p:cNvSpPr>
            <p:nvPr/>
          </p:nvSpPr>
          <p:spPr bwMode="auto">
            <a:xfrm>
              <a:off x="2398" y="1194"/>
              <a:ext cx="644" cy="440"/>
            </a:xfrm>
            <a:prstGeom prst="rect">
              <a:avLst/>
            </a:prstGeom>
            <a:solidFill>
              <a:srgbClr val="EFFBF7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host-id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24 </a:t>
              </a:r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位</a:t>
              </a:r>
            </a:p>
          </p:txBody>
        </p:sp>
        <p:sp>
          <p:nvSpPr>
            <p:cNvPr id="359445" name="Line 9"/>
            <p:cNvSpPr>
              <a:spLocks noChangeShapeType="1"/>
            </p:cNvSpPr>
            <p:nvPr/>
          </p:nvSpPr>
          <p:spPr bwMode="auto">
            <a:xfrm>
              <a:off x="743" y="1302"/>
              <a:ext cx="8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9446" name="Rectangle 10"/>
            <p:cNvSpPr>
              <a:spLocks noChangeArrowheads="1"/>
            </p:cNvSpPr>
            <p:nvPr/>
          </p:nvSpPr>
          <p:spPr bwMode="auto">
            <a:xfrm>
              <a:off x="860" y="1194"/>
              <a:ext cx="548" cy="440"/>
            </a:xfrm>
            <a:prstGeom prst="rect">
              <a:avLst/>
            </a:prstGeom>
            <a:solidFill>
              <a:srgbClr val="EFFBF7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net-id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8 </a:t>
              </a:r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位</a:t>
              </a:r>
            </a:p>
          </p:txBody>
        </p:sp>
        <p:sp>
          <p:nvSpPr>
            <p:cNvPr id="359447" name="Rectangle 11"/>
            <p:cNvSpPr>
              <a:spLocks noChangeArrowheads="1"/>
            </p:cNvSpPr>
            <p:nvPr/>
          </p:nvSpPr>
          <p:spPr bwMode="auto">
            <a:xfrm>
              <a:off x="745" y="968"/>
              <a:ext cx="3392" cy="23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400" u="none">
                <a:solidFill>
                  <a:schemeClr val="tx1"/>
                </a:solidFill>
                <a:latin typeface="Tahoma" pitchFamily="34" charset="0"/>
                <a:ea typeface="黑体" pitchFamily="2" charset="-122"/>
              </a:endParaRPr>
            </a:p>
          </p:txBody>
        </p:sp>
        <p:sp>
          <p:nvSpPr>
            <p:cNvPr id="359448" name="Rectangle 16"/>
            <p:cNvSpPr>
              <a:spLocks noChangeArrowheads="1"/>
            </p:cNvSpPr>
            <p:nvPr/>
          </p:nvSpPr>
          <p:spPr bwMode="auto">
            <a:xfrm>
              <a:off x="756" y="981"/>
              <a:ext cx="829" cy="210"/>
            </a:xfrm>
            <a:prstGeom prst="rect">
              <a:avLst/>
            </a:prstGeom>
            <a:solidFill>
              <a:srgbClr val="FF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400" u="none">
                <a:solidFill>
                  <a:schemeClr val="tx1"/>
                </a:solidFill>
                <a:latin typeface="Tahoma" pitchFamily="34" charset="0"/>
                <a:ea typeface="黑体" pitchFamily="2" charset="-122"/>
              </a:endParaRPr>
            </a:p>
          </p:txBody>
        </p:sp>
        <p:sp>
          <p:nvSpPr>
            <p:cNvPr id="359449" name="Rectangle 17"/>
            <p:cNvSpPr>
              <a:spLocks noChangeArrowheads="1"/>
            </p:cNvSpPr>
            <p:nvPr/>
          </p:nvSpPr>
          <p:spPr bwMode="auto">
            <a:xfrm>
              <a:off x="719" y="965"/>
              <a:ext cx="211" cy="2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0</a:t>
              </a:r>
            </a:p>
          </p:txBody>
        </p:sp>
        <p:sp>
          <p:nvSpPr>
            <p:cNvPr id="359450" name="Rectangle 18"/>
            <p:cNvSpPr>
              <a:spLocks noChangeArrowheads="1"/>
            </p:cNvSpPr>
            <p:nvPr/>
          </p:nvSpPr>
          <p:spPr bwMode="auto">
            <a:xfrm>
              <a:off x="180" y="981"/>
              <a:ext cx="438" cy="4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A </a:t>
              </a:r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类</a:t>
              </a:r>
              <a:endPara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  <a:p>
              <a:pPr defTabSz="762000" eaLnBrk="0" hangingPunct="0"/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地址</a:t>
              </a:r>
            </a:p>
          </p:txBody>
        </p:sp>
        <p:sp>
          <p:nvSpPr>
            <p:cNvPr id="359451" name="Line 19"/>
            <p:cNvSpPr>
              <a:spLocks noChangeShapeType="1"/>
            </p:cNvSpPr>
            <p:nvPr/>
          </p:nvSpPr>
          <p:spPr bwMode="auto">
            <a:xfrm>
              <a:off x="867" y="968"/>
              <a:ext cx="0" cy="2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52" name="Line 20"/>
            <p:cNvSpPr>
              <a:spLocks noChangeShapeType="1"/>
            </p:cNvSpPr>
            <p:nvPr/>
          </p:nvSpPr>
          <p:spPr bwMode="auto">
            <a:xfrm>
              <a:off x="1588" y="968"/>
              <a:ext cx="0" cy="2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453" name="Line 21"/>
            <p:cNvSpPr>
              <a:spLocks noChangeShapeType="1"/>
            </p:cNvSpPr>
            <p:nvPr/>
          </p:nvSpPr>
          <p:spPr bwMode="auto">
            <a:xfrm>
              <a:off x="743" y="1218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9454" name="Line 22"/>
            <p:cNvSpPr>
              <a:spLocks noChangeShapeType="1"/>
            </p:cNvSpPr>
            <p:nvPr/>
          </p:nvSpPr>
          <p:spPr bwMode="auto">
            <a:xfrm>
              <a:off x="1588" y="1218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9455" name="Line 23"/>
            <p:cNvSpPr>
              <a:spLocks noChangeShapeType="1"/>
            </p:cNvSpPr>
            <p:nvPr/>
          </p:nvSpPr>
          <p:spPr bwMode="auto">
            <a:xfrm>
              <a:off x="4130" y="1218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9" name="内容占位符 2"/>
          <p:cNvSpPr>
            <a:spLocks noGrp="1"/>
          </p:cNvSpPr>
          <p:nvPr>
            <p:ph idx="4294967295"/>
          </p:nvPr>
        </p:nvSpPr>
        <p:spPr>
          <a:xfrm>
            <a:off x="323850" y="981075"/>
            <a:ext cx="6015038" cy="36083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类地址</a:t>
            </a:r>
            <a:endParaRPr lang="en-US" altLang="zh-CN" b="1" smtClean="0">
              <a:solidFill>
                <a:srgbClr val="007D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altLang="zh-CN" sz="500" b="1" u="sng" smtClean="0">
              <a:solidFill>
                <a:srgbClr val="2D2DB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类地址的网络号前两位固定为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，可分配长度为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位，网络号有  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00" baseline="30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=16384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个；</a:t>
            </a:r>
            <a:endParaRPr lang="en-US" altLang="zh-CN" sz="200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主机号为全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和全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的两个地址保留；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因此每个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类网络可以有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00" baseline="30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-2=65534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个主机号；</a:t>
            </a:r>
            <a:endParaRPr lang="en-US" altLang="zh-CN" sz="200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类地址覆盖范围为：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128.0.0.0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191.255.255.255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。</a:t>
            </a:r>
          </a:p>
        </p:txBody>
      </p:sp>
      <p:grpSp>
        <p:nvGrpSpPr>
          <p:cNvPr id="360465" name="Group 17"/>
          <p:cNvGrpSpPr>
            <a:grpSpLocks/>
          </p:cNvGrpSpPr>
          <p:nvPr/>
        </p:nvGrpSpPr>
        <p:grpSpPr bwMode="auto">
          <a:xfrm>
            <a:off x="466725" y="3940175"/>
            <a:ext cx="5761038" cy="898525"/>
            <a:chOff x="158" y="2370"/>
            <a:chExt cx="3951" cy="693"/>
          </a:xfrm>
        </p:grpSpPr>
        <p:sp>
          <p:nvSpPr>
            <p:cNvPr id="360451" name="Line 7"/>
            <p:cNvSpPr>
              <a:spLocks noChangeShapeType="1"/>
            </p:cNvSpPr>
            <p:nvPr/>
          </p:nvSpPr>
          <p:spPr bwMode="auto">
            <a:xfrm flipV="1">
              <a:off x="749" y="2705"/>
              <a:ext cx="16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0452" name="Rectangle 8"/>
            <p:cNvSpPr>
              <a:spLocks noChangeArrowheads="1"/>
            </p:cNvSpPr>
            <p:nvPr/>
          </p:nvSpPr>
          <p:spPr bwMode="auto">
            <a:xfrm>
              <a:off x="1224" y="2599"/>
              <a:ext cx="551" cy="451"/>
            </a:xfrm>
            <a:prstGeom prst="rect">
              <a:avLst/>
            </a:prstGeom>
            <a:solidFill>
              <a:srgbClr val="EFFBF7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net-id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16 bit</a:t>
              </a:r>
            </a:p>
          </p:txBody>
        </p:sp>
        <p:sp>
          <p:nvSpPr>
            <p:cNvPr id="360453" name="Rectangle 12"/>
            <p:cNvSpPr>
              <a:spLocks noChangeArrowheads="1"/>
            </p:cNvSpPr>
            <p:nvPr/>
          </p:nvSpPr>
          <p:spPr bwMode="auto">
            <a:xfrm>
              <a:off x="724" y="2374"/>
              <a:ext cx="3385" cy="231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400" u="none">
                <a:solidFill>
                  <a:schemeClr val="tx1"/>
                </a:solidFill>
                <a:latin typeface="Tahoma" pitchFamily="34" charset="0"/>
                <a:ea typeface="黑体" pitchFamily="2" charset="-122"/>
              </a:endParaRPr>
            </a:p>
          </p:txBody>
        </p:sp>
        <p:sp>
          <p:nvSpPr>
            <p:cNvPr id="360454" name="Rectangle 15"/>
            <p:cNvSpPr>
              <a:spLocks noChangeArrowheads="1"/>
            </p:cNvSpPr>
            <p:nvPr/>
          </p:nvSpPr>
          <p:spPr bwMode="auto">
            <a:xfrm>
              <a:off x="734" y="2387"/>
              <a:ext cx="1682" cy="213"/>
            </a:xfrm>
            <a:prstGeom prst="rect">
              <a:avLst/>
            </a:prstGeom>
            <a:solidFill>
              <a:srgbClr val="FF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400" u="none">
                <a:solidFill>
                  <a:schemeClr val="tx1"/>
                </a:solidFill>
                <a:latin typeface="Tahoma" pitchFamily="34" charset="0"/>
                <a:ea typeface="黑体" pitchFamily="2" charset="-122"/>
              </a:endParaRPr>
            </a:p>
          </p:txBody>
        </p:sp>
        <p:sp>
          <p:nvSpPr>
            <p:cNvPr id="360455" name="Line 24"/>
            <p:cNvSpPr>
              <a:spLocks noChangeShapeType="1"/>
            </p:cNvSpPr>
            <p:nvPr/>
          </p:nvSpPr>
          <p:spPr bwMode="auto">
            <a:xfrm flipV="1">
              <a:off x="2419" y="2705"/>
              <a:ext cx="166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0456" name="Rectangle 25"/>
            <p:cNvSpPr>
              <a:spLocks noChangeArrowheads="1"/>
            </p:cNvSpPr>
            <p:nvPr/>
          </p:nvSpPr>
          <p:spPr bwMode="auto">
            <a:xfrm>
              <a:off x="2908" y="2612"/>
              <a:ext cx="647" cy="451"/>
            </a:xfrm>
            <a:prstGeom prst="rect">
              <a:avLst/>
            </a:prstGeom>
            <a:solidFill>
              <a:srgbClr val="EFFBF7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host-id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16 </a:t>
              </a:r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位</a:t>
              </a:r>
            </a:p>
          </p:txBody>
        </p:sp>
        <p:sp>
          <p:nvSpPr>
            <p:cNvPr id="360457" name="Line 26"/>
            <p:cNvSpPr>
              <a:spLocks noChangeShapeType="1"/>
            </p:cNvSpPr>
            <p:nvPr/>
          </p:nvSpPr>
          <p:spPr bwMode="auto">
            <a:xfrm>
              <a:off x="730" y="2626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0458" name="Line 27"/>
            <p:cNvSpPr>
              <a:spLocks noChangeShapeType="1"/>
            </p:cNvSpPr>
            <p:nvPr/>
          </p:nvSpPr>
          <p:spPr bwMode="auto">
            <a:xfrm>
              <a:off x="2419" y="2626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0459" name="Line 28"/>
            <p:cNvSpPr>
              <a:spLocks noChangeShapeType="1"/>
            </p:cNvSpPr>
            <p:nvPr/>
          </p:nvSpPr>
          <p:spPr bwMode="auto">
            <a:xfrm>
              <a:off x="4093" y="2626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0460" name="Rectangle 29"/>
            <p:cNvSpPr>
              <a:spLocks noChangeArrowheads="1"/>
            </p:cNvSpPr>
            <p:nvPr/>
          </p:nvSpPr>
          <p:spPr bwMode="auto">
            <a:xfrm>
              <a:off x="158" y="2380"/>
              <a:ext cx="440" cy="4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B </a:t>
              </a:r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类</a:t>
              </a:r>
              <a:endPara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  <a:p>
              <a:pPr defTabSz="762000" eaLnBrk="0" hangingPunct="0"/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地址</a:t>
              </a:r>
            </a:p>
          </p:txBody>
        </p:sp>
        <p:sp>
          <p:nvSpPr>
            <p:cNvPr id="360461" name="Line 30"/>
            <p:cNvSpPr>
              <a:spLocks noChangeShapeType="1"/>
            </p:cNvSpPr>
            <p:nvPr/>
          </p:nvSpPr>
          <p:spPr bwMode="auto">
            <a:xfrm>
              <a:off x="2419" y="2379"/>
              <a:ext cx="0" cy="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0462" name="Rectangle 54"/>
            <p:cNvSpPr>
              <a:spLocks noChangeArrowheads="1"/>
            </p:cNvSpPr>
            <p:nvPr/>
          </p:nvSpPr>
          <p:spPr bwMode="auto">
            <a:xfrm>
              <a:off x="787" y="2372"/>
              <a:ext cx="211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0</a:t>
              </a:r>
            </a:p>
          </p:txBody>
        </p:sp>
        <p:sp>
          <p:nvSpPr>
            <p:cNvPr id="360463" name="Rectangle 55"/>
            <p:cNvSpPr>
              <a:spLocks noChangeArrowheads="1"/>
            </p:cNvSpPr>
            <p:nvPr/>
          </p:nvSpPr>
          <p:spPr bwMode="auto">
            <a:xfrm>
              <a:off x="695" y="2372"/>
              <a:ext cx="232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1</a:t>
              </a:r>
            </a:p>
          </p:txBody>
        </p:sp>
        <p:sp>
          <p:nvSpPr>
            <p:cNvPr id="360464" name="Line 56"/>
            <p:cNvSpPr>
              <a:spLocks noChangeShapeType="1"/>
            </p:cNvSpPr>
            <p:nvPr/>
          </p:nvSpPr>
          <p:spPr bwMode="auto">
            <a:xfrm>
              <a:off x="959" y="2370"/>
              <a:ext cx="0" cy="2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3" name="内容占位符 2"/>
          <p:cNvSpPr>
            <a:spLocks noGrp="1"/>
          </p:cNvSpPr>
          <p:nvPr>
            <p:ph idx="4294967295"/>
          </p:nvPr>
        </p:nvSpPr>
        <p:spPr>
          <a:xfrm>
            <a:off x="250825" y="1000125"/>
            <a:ext cx="5905500" cy="2797175"/>
          </a:xfrm>
        </p:spPr>
        <p:txBody>
          <a:bodyPr/>
          <a:lstStyle/>
          <a:p>
            <a:pPr>
              <a:spcAft>
                <a:spcPct val="20000"/>
              </a:spcAft>
              <a:buFontTx/>
              <a:buNone/>
            </a:pPr>
            <a:r>
              <a:rPr lang="en-US" altLang="zh-CN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en-US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类地址</a:t>
            </a:r>
            <a:endParaRPr lang="en-US" altLang="zh-CN" b="1" smtClean="0">
              <a:solidFill>
                <a:srgbClr val="007D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类地址的网络号前三位固定为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，可分配长度长度为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位，允许有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00" baseline="30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=2097152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个网络；</a:t>
            </a:r>
            <a:endParaRPr lang="en-US" altLang="zh-CN" sz="200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主机号为全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和全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的两个地址保留，一个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地址允许分配的主机号为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00" baseline="30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-2=254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个；</a:t>
            </a:r>
          </a:p>
          <a:p>
            <a:pPr>
              <a:lnSpc>
                <a:spcPct val="120000"/>
              </a:lnSpc>
            </a:pP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类地址覆盖范围为：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192.0.0.0-223.255.255.255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。</a:t>
            </a:r>
          </a:p>
        </p:txBody>
      </p:sp>
      <p:grpSp>
        <p:nvGrpSpPr>
          <p:cNvPr id="361492" name="Group 20"/>
          <p:cNvGrpSpPr>
            <a:grpSpLocks/>
          </p:cNvGrpSpPr>
          <p:nvPr/>
        </p:nvGrpSpPr>
        <p:grpSpPr bwMode="auto">
          <a:xfrm>
            <a:off x="517525" y="4013200"/>
            <a:ext cx="5567363" cy="900113"/>
            <a:chOff x="189" y="2505"/>
            <a:chExt cx="3946" cy="695"/>
          </a:xfrm>
        </p:grpSpPr>
        <p:sp>
          <p:nvSpPr>
            <p:cNvPr id="361475" name="Line 2"/>
            <p:cNvSpPr>
              <a:spLocks noChangeShapeType="1"/>
            </p:cNvSpPr>
            <p:nvPr/>
          </p:nvSpPr>
          <p:spPr bwMode="auto">
            <a:xfrm flipV="1">
              <a:off x="761" y="2847"/>
              <a:ext cx="25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1476" name="Rectangle 3"/>
            <p:cNvSpPr>
              <a:spLocks noChangeArrowheads="1"/>
            </p:cNvSpPr>
            <p:nvPr/>
          </p:nvSpPr>
          <p:spPr bwMode="auto">
            <a:xfrm>
              <a:off x="1663" y="2734"/>
              <a:ext cx="569" cy="451"/>
            </a:xfrm>
            <a:prstGeom prst="rect">
              <a:avLst/>
            </a:prstGeom>
            <a:solidFill>
              <a:srgbClr val="EFFBF7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net-id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24 </a:t>
              </a:r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位</a:t>
              </a:r>
            </a:p>
          </p:txBody>
        </p:sp>
        <p:sp>
          <p:nvSpPr>
            <p:cNvPr id="361477" name="Rectangle 4"/>
            <p:cNvSpPr>
              <a:spLocks noChangeArrowheads="1"/>
            </p:cNvSpPr>
            <p:nvPr/>
          </p:nvSpPr>
          <p:spPr bwMode="auto">
            <a:xfrm>
              <a:off x="761" y="2508"/>
              <a:ext cx="3374" cy="23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400" u="none">
                <a:solidFill>
                  <a:schemeClr val="tx1"/>
                </a:solidFill>
                <a:latin typeface="Tahoma" pitchFamily="34" charset="0"/>
                <a:ea typeface="黑体" pitchFamily="2" charset="-122"/>
              </a:endParaRPr>
            </a:p>
          </p:txBody>
        </p:sp>
        <p:sp>
          <p:nvSpPr>
            <p:cNvPr id="361478" name="Rectangle 14"/>
            <p:cNvSpPr>
              <a:spLocks noChangeArrowheads="1"/>
            </p:cNvSpPr>
            <p:nvPr/>
          </p:nvSpPr>
          <p:spPr bwMode="auto">
            <a:xfrm>
              <a:off x="766" y="2516"/>
              <a:ext cx="2538" cy="219"/>
            </a:xfrm>
            <a:prstGeom prst="rect">
              <a:avLst/>
            </a:prstGeom>
            <a:solidFill>
              <a:srgbClr val="FF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400" u="none">
                <a:solidFill>
                  <a:schemeClr val="tx1"/>
                </a:solidFill>
                <a:latin typeface="Tahoma" pitchFamily="34" charset="0"/>
                <a:ea typeface="黑体" pitchFamily="2" charset="-122"/>
              </a:endParaRPr>
            </a:p>
          </p:txBody>
        </p:sp>
        <p:sp>
          <p:nvSpPr>
            <p:cNvPr id="361479" name="Rectangle 31"/>
            <p:cNvSpPr>
              <a:spLocks noChangeArrowheads="1"/>
            </p:cNvSpPr>
            <p:nvPr/>
          </p:nvSpPr>
          <p:spPr bwMode="auto">
            <a:xfrm>
              <a:off x="189" y="2514"/>
              <a:ext cx="455" cy="4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C </a:t>
              </a:r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类</a:t>
              </a:r>
              <a:endPara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  <a:p>
              <a:pPr defTabSz="762000" eaLnBrk="0" hangingPunct="0"/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地址</a:t>
              </a:r>
            </a:p>
          </p:txBody>
        </p:sp>
        <p:sp>
          <p:nvSpPr>
            <p:cNvPr id="361480" name="Rectangle 32"/>
            <p:cNvSpPr>
              <a:spLocks noChangeArrowheads="1"/>
            </p:cNvSpPr>
            <p:nvPr/>
          </p:nvSpPr>
          <p:spPr bwMode="auto">
            <a:xfrm>
              <a:off x="918" y="2523"/>
              <a:ext cx="21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0</a:t>
              </a:r>
            </a:p>
          </p:txBody>
        </p:sp>
        <p:sp>
          <p:nvSpPr>
            <p:cNvPr id="361481" name="Rectangle 33"/>
            <p:cNvSpPr>
              <a:spLocks noChangeArrowheads="1"/>
            </p:cNvSpPr>
            <p:nvPr/>
          </p:nvSpPr>
          <p:spPr bwMode="auto">
            <a:xfrm>
              <a:off x="732" y="2518"/>
              <a:ext cx="233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1</a:t>
              </a:r>
            </a:p>
          </p:txBody>
        </p:sp>
        <p:sp>
          <p:nvSpPr>
            <p:cNvPr id="361482" name="Rectangle 34"/>
            <p:cNvSpPr>
              <a:spLocks noChangeArrowheads="1"/>
            </p:cNvSpPr>
            <p:nvPr/>
          </p:nvSpPr>
          <p:spPr bwMode="auto">
            <a:xfrm>
              <a:off x="826" y="2523"/>
              <a:ext cx="231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1</a:t>
              </a:r>
            </a:p>
          </p:txBody>
        </p:sp>
        <p:sp>
          <p:nvSpPr>
            <p:cNvPr id="361483" name="Line 35"/>
            <p:cNvSpPr>
              <a:spLocks noChangeShapeType="1"/>
            </p:cNvSpPr>
            <p:nvPr/>
          </p:nvSpPr>
          <p:spPr bwMode="auto">
            <a:xfrm>
              <a:off x="1089" y="2507"/>
              <a:ext cx="0" cy="2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1484" name="Line 36"/>
            <p:cNvSpPr>
              <a:spLocks noChangeShapeType="1"/>
            </p:cNvSpPr>
            <p:nvPr/>
          </p:nvSpPr>
          <p:spPr bwMode="auto">
            <a:xfrm>
              <a:off x="3313" y="2505"/>
              <a:ext cx="0" cy="2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1485" name="Line 37"/>
            <p:cNvSpPr>
              <a:spLocks noChangeShapeType="1"/>
            </p:cNvSpPr>
            <p:nvPr/>
          </p:nvSpPr>
          <p:spPr bwMode="auto">
            <a:xfrm flipV="1">
              <a:off x="3315" y="2839"/>
              <a:ext cx="815" cy="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61486" name="Group 38"/>
            <p:cNvGrpSpPr>
              <a:grpSpLocks/>
            </p:cNvGrpSpPr>
            <p:nvPr/>
          </p:nvGrpSpPr>
          <p:grpSpPr bwMode="auto">
            <a:xfrm>
              <a:off x="3417" y="2749"/>
              <a:ext cx="670" cy="451"/>
              <a:chOff x="2752" y="3024"/>
              <a:chExt cx="607" cy="515"/>
            </a:xfrm>
          </p:grpSpPr>
          <p:sp>
            <p:nvSpPr>
              <p:cNvPr id="361487" name="Rectangle 39"/>
              <p:cNvSpPr>
                <a:spLocks noChangeArrowheads="1"/>
              </p:cNvSpPr>
              <p:nvPr/>
            </p:nvSpPr>
            <p:spPr bwMode="auto">
              <a:xfrm>
                <a:off x="2986" y="3072"/>
                <a:ext cx="116" cy="296"/>
              </a:xfrm>
              <a:prstGeom prst="rect">
                <a:avLst/>
              </a:prstGeom>
              <a:solidFill>
                <a:srgbClr val="EFFBF7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endPara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361488" name="Rectangle 40"/>
              <p:cNvSpPr>
                <a:spLocks noChangeArrowheads="1"/>
              </p:cNvSpPr>
              <p:nvPr/>
            </p:nvSpPr>
            <p:spPr bwMode="auto">
              <a:xfrm>
                <a:off x="2752" y="3024"/>
                <a:ext cx="607" cy="515"/>
              </a:xfrm>
              <a:prstGeom prst="rect">
                <a:avLst/>
              </a:prstGeom>
              <a:solidFill>
                <a:srgbClr val="EFFBF7"/>
              </a:soli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8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host-id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8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</a:t>
                </a:r>
                <a:r>
                  <a:rPr kumimoji="1" lang="zh-CN" altLang="en-US" sz="18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</a:t>
                </a:r>
              </a:p>
            </p:txBody>
          </p:sp>
        </p:grpSp>
        <p:sp>
          <p:nvSpPr>
            <p:cNvPr id="361489" name="Line 41"/>
            <p:cNvSpPr>
              <a:spLocks noChangeShapeType="1"/>
            </p:cNvSpPr>
            <p:nvPr/>
          </p:nvSpPr>
          <p:spPr bwMode="auto">
            <a:xfrm>
              <a:off x="761" y="2768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1490" name="Line 42"/>
            <p:cNvSpPr>
              <a:spLocks noChangeShapeType="1"/>
            </p:cNvSpPr>
            <p:nvPr/>
          </p:nvSpPr>
          <p:spPr bwMode="auto">
            <a:xfrm>
              <a:off x="3315" y="2770"/>
              <a:ext cx="0" cy="1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1491" name="Line 43"/>
            <p:cNvSpPr>
              <a:spLocks noChangeShapeType="1"/>
            </p:cNvSpPr>
            <p:nvPr/>
          </p:nvSpPr>
          <p:spPr bwMode="auto">
            <a:xfrm>
              <a:off x="4124" y="276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7" name="内容占位符 2"/>
          <p:cNvSpPr>
            <a:spLocks noGrp="1"/>
          </p:cNvSpPr>
          <p:nvPr>
            <p:ph idx="4294967295"/>
          </p:nvPr>
        </p:nvSpPr>
        <p:spPr>
          <a:xfrm>
            <a:off x="611188" y="981075"/>
            <a:ext cx="5976937" cy="3608388"/>
          </a:xfrm>
        </p:spPr>
        <p:txBody>
          <a:bodyPr/>
          <a:lstStyle/>
          <a:p>
            <a:pPr>
              <a:spcAft>
                <a:spcPct val="40000"/>
              </a:spcAft>
              <a:buFontTx/>
              <a:buNone/>
            </a:pPr>
            <a:r>
              <a:rPr lang="en-US" altLang="zh-CN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类</a:t>
            </a:r>
            <a:r>
              <a:rPr lang="en-US" altLang="zh-CN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地址</a:t>
            </a:r>
            <a:endParaRPr lang="en-US" altLang="zh-CN" b="1" smtClean="0">
              <a:solidFill>
                <a:srgbClr val="007D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地址地址覆盖范围为：</a:t>
            </a:r>
            <a:endParaRPr lang="en-US" altLang="zh-CN" sz="200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224.0.0.0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239.255.255.255</a:t>
            </a:r>
          </a:p>
          <a:p>
            <a:pPr>
              <a:lnSpc>
                <a:spcPct val="120000"/>
              </a:lnSpc>
            </a:pP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地址用于其他特殊的用途，如多播地址</a:t>
            </a:r>
            <a:r>
              <a:rPr lang="zh-CN" altLang="en-US" sz="1700" b="1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1700" b="1" smtClean="0">
              <a:solidFill>
                <a:srgbClr val="2D2DB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600" b="1" smtClean="0">
              <a:solidFill>
                <a:srgbClr val="2D2D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499" name="Rectangle 44"/>
          <p:cNvSpPr>
            <a:spLocks noChangeArrowheads="1"/>
          </p:cNvSpPr>
          <p:nvPr/>
        </p:nvSpPr>
        <p:spPr bwMode="auto">
          <a:xfrm>
            <a:off x="1081088" y="3473450"/>
            <a:ext cx="5651500" cy="295275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 b="0" u="none">
              <a:solidFill>
                <a:schemeClr val="tx1"/>
              </a:solidFill>
              <a:latin typeface="Tahoma" pitchFamily="34" charset="0"/>
              <a:ea typeface="黑体" pitchFamily="2" charset="-122"/>
            </a:endParaRPr>
          </a:p>
        </p:txBody>
      </p:sp>
      <p:sp>
        <p:nvSpPr>
          <p:cNvPr id="362500" name="Rectangle 45"/>
          <p:cNvSpPr>
            <a:spLocks noChangeArrowheads="1"/>
          </p:cNvSpPr>
          <p:nvPr/>
        </p:nvSpPr>
        <p:spPr bwMode="auto">
          <a:xfrm>
            <a:off x="188913" y="3302000"/>
            <a:ext cx="638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D </a:t>
            </a:r>
            <a:r>
              <a:rPr kumimoji="1" lang="zh-CN" altLang="en-US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类</a:t>
            </a:r>
          </a:p>
          <a:p>
            <a:pPr defTabSz="762000" eaLnBrk="0" hangingPunct="0"/>
            <a:r>
              <a:rPr kumimoji="1" lang="zh-CN" altLang="en-US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地址</a:t>
            </a:r>
          </a:p>
        </p:txBody>
      </p:sp>
      <p:sp>
        <p:nvSpPr>
          <p:cNvPr id="362501" name="Line 46"/>
          <p:cNvSpPr>
            <a:spLocks noChangeShapeType="1"/>
          </p:cNvSpPr>
          <p:nvPr/>
        </p:nvSpPr>
        <p:spPr bwMode="auto">
          <a:xfrm>
            <a:off x="1704975" y="3478213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502" name="Rectangle 47"/>
          <p:cNvSpPr>
            <a:spLocks noChangeArrowheads="1"/>
          </p:cNvSpPr>
          <p:nvPr/>
        </p:nvSpPr>
        <p:spPr bwMode="auto">
          <a:xfrm>
            <a:off x="1001713" y="3452813"/>
            <a:ext cx="7842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r>
              <a:rPr kumimoji="1" lang="en-US" altLang="zh-CN" sz="9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 </a:t>
            </a:r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r>
              <a:rPr kumimoji="1" lang="en-US" altLang="zh-CN" sz="9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 </a:t>
            </a:r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r>
              <a:rPr kumimoji="1" lang="en-US" altLang="zh-CN" sz="9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 </a:t>
            </a:r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0</a:t>
            </a:r>
          </a:p>
        </p:txBody>
      </p:sp>
      <p:sp>
        <p:nvSpPr>
          <p:cNvPr id="362503" name="Rectangle 48"/>
          <p:cNvSpPr>
            <a:spLocks noChangeArrowheads="1"/>
          </p:cNvSpPr>
          <p:nvPr/>
        </p:nvSpPr>
        <p:spPr bwMode="auto">
          <a:xfrm>
            <a:off x="3294063" y="3457575"/>
            <a:ext cx="22288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多播地址（</a:t>
            </a:r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28</a:t>
            </a:r>
            <a:r>
              <a:rPr kumimoji="1" lang="zh-CN" altLang="en-US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内容占位符 2"/>
          <p:cNvSpPr>
            <a:spLocks noGrp="1"/>
          </p:cNvSpPr>
          <p:nvPr>
            <p:ph idx="4294967295"/>
          </p:nvPr>
        </p:nvSpPr>
        <p:spPr>
          <a:xfrm>
            <a:off x="468313" y="987425"/>
            <a:ext cx="8101012" cy="2160588"/>
          </a:xfrm>
        </p:spPr>
        <p:txBody>
          <a:bodyPr/>
          <a:lstStyle/>
          <a:p>
            <a:pPr>
              <a:spcAft>
                <a:spcPct val="35000"/>
              </a:spcAft>
              <a:buFontTx/>
              <a:buNone/>
            </a:pPr>
            <a:r>
              <a:rPr lang="en-US" altLang="zh-CN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zh-CN" altLang="en-US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类</a:t>
            </a:r>
            <a:r>
              <a:rPr lang="en-US" altLang="zh-CN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b="1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地址</a:t>
            </a:r>
            <a:endParaRPr lang="en-US" altLang="zh-CN" b="1" smtClean="0">
              <a:solidFill>
                <a:srgbClr val="007D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地址地址覆盖范围为：</a:t>
            </a:r>
            <a:endParaRPr lang="en-US" altLang="zh-CN" sz="200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240.0.0.0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247.255.255.255</a:t>
            </a:r>
          </a:p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类地址用于某些实验和将来使用。</a:t>
            </a:r>
          </a:p>
        </p:txBody>
      </p:sp>
      <p:sp>
        <p:nvSpPr>
          <p:cNvPr id="384008" name="Rectangle 49"/>
          <p:cNvSpPr>
            <a:spLocks noChangeArrowheads="1"/>
          </p:cNvSpPr>
          <p:nvPr/>
        </p:nvSpPr>
        <p:spPr bwMode="auto">
          <a:xfrm>
            <a:off x="1009650" y="3619500"/>
            <a:ext cx="5640388" cy="295275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 b="0" u="none">
              <a:solidFill>
                <a:schemeClr val="tx1"/>
              </a:solidFill>
              <a:latin typeface="Tahoma" pitchFamily="34" charset="0"/>
              <a:ea typeface="黑体" pitchFamily="2" charset="-122"/>
            </a:endParaRPr>
          </a:p>
        </p:txBody>
      </p:sp>
      <p:sp>
        <p:nvSpPr>
          <p:cNvPr id="384009" name="Rectangle 50"/>
          <p:cNvSpPr>
            <a:spLocks noChangeArrowheads="1"/>
          </p:cNvSpPr>
          <p:nvPr/>
        </p:nvSpPr>
        <p:spPr bwMode="auto">
          <a:xfrm>
            <a:off x="115888" y="3508375"/>
            <a:ext cx="638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E </a:t>
            </a:r>
            <a:r>
              <a:rPr kumimoji="1" lang="zh-CN" altLang="en-US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类</a:t>
            </a:r>
          </a:p>
          <a:p>
            <a:pPr defTabSz="762000" eaLnBrk="0" hangingPunct="0"/>
            <a:r>
              <a:rPr kumimoji="1" lang="zh-CN" altLang="en-US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地址</a:t>
            </a:r>
          </a:p>
        </p:txBody>
      </p:sp>
      <p:sp>
        <p:nvSpPr>
          <p:cNvPr id="384010" name="Rectangle 51"/>
          <p:cNvSpPr>
            <a:spLocks noChangeArrowheads="1"/>
          </p:cNvSpPr>
          <p:nvPr/>
        </p:nvSpPr>
        <p:spPr bwMode="auto">
          <a:xfrm>
            <a:off x="2781300" y="3598863"/>
            <a:ext cx="2162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zh-CN" altLang="en-US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保 留 为 今 后 使 用</a:t>
            </a:r>
          </a:p>
        </p:txBody>
      </p:sp>
      <p:sp>
        <p:nvSpPr>
          <p:cNvPr id="384011" name="Line 52"/>
          <p:cNvSpPr>
            <a:spLocks noChangeShapeType="1"/>
          </p:cNvSpPr>
          <p:nvPr/>
        </p:nvSpPr>
        <p:spPr bwMode="auto">
          <a:xfrm>
            <a:off x="1763713" y="3630613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4012" name="Rectangle 53"/>
          <p:cNvSpPr>
            <a:spLocks noChangeArrowheads="1"/>
          </p:cNvSpPr>
          <p:nvPr/>
        </p:nvSpPr>
        <p:spPr bwMode="auto">
          <a:xfrm>
            <a:off x="933450" y="3597275"/>
            <a:ext cx="1098550" cy="3635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r>
              <a:rPr kumimoji="1" lang="en-US" altLang="zh-CN" sz="9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 </a:t>
            </a:r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r>
              <a:rPr kumimoji="1" lang="en-US" altLang="zh-CN" sz="9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 </a:t>
            </a:r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r>
              <a:rPr kumimoji="1" lang="en-US" altLang="zh-CN" sz="9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 </a:t>
            </a:r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1" name="标题 1"/>
          <p:cNvSpPr>
            <a:spLocks noGrp="1"/>
          </p:cNvSpPr>
          <p:nvPr>
            <p:ph type="title" idx="4294967295"/>
          </p:nvPr>
        </p:nvSpPr>
        <p:spPr>
          <a:xfrm>
            <a:off x="328613" y="715963"/>
            <a:ext cx="3956050" cy="560387"/>
          </a:xfrm>
        </p:spPr>
        <p:txBody>
          <a:bodyPr/>
          <a:lstStyle/>
          <a:p>
            <a:pPr algn="l"/>
            <a:r>
              <a:rPr lang="zh-CN" altLang="en-US" sz="240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特殊的</a:t>
            </a:r>
            <a:r>
              <a:rPr lang="en-US" altLang="zh-CN" sz="240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40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地址</a:t>
            </a:r>
          </a:p>
        </p:txBody>
      </p:sp>
      <p:sp>
        <p:nvSpPr>
          <p:cNvPr id="363522" name="内容占位符 2"/>
          <p:cNvSpPr>
            <a:spLocks noGrp="1"/>
          </p:cNvSpPr>
          <p:nvPr>
            <p:ph idx="4294967295"/>
          </p:nvPr>
        </p:nvSpPr>
        <p:spPr>
          <a:xfrm>
            <a:off x="250825" y="1347788"/>
            <a:ext cx="6121400" cy="345598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直接广播地址</a:t>
            </a:r>
          </a:p>
          <a:p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在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类、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类与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地址中，主机号是全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的地址（如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类地址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191.1.255.255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）为直接广播地址；</a:t>
            </a:r>
            <a:endParaRPr lang="en-US" altLang="zh-CN" sz="200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它是用来使路由器将一个分组以广播方式发送给特定网络  （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191.1.0.0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）的所有主机</a:t>
            </a:r>
            <a:r>
              <a:rPr lang="zh-CN" altLang="en-US" sz="1500" b="1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1500" b="1" smtClean="0">
              <a:solidFill>
                <a:srgbClr val="2D2DB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40000"/>
              </a:spcBef>
              <a:spcAft>
                <a:spcPct val="10000"/>
              </a:spcAft>
              <a:buFontTx/>
              <a:buNone/>
            </a:pPr>
            <a:r>
              <a:rPr lang="zh-CN" altLang="en-US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受限广播地址</a:t>
            </a:r>
            <a:endParaRPr lang="en-US" altLang="zh-CN" sz="20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如果网络号与主机号的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位全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地址（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255.255.255.255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）为受限广播地址；</a:t>
            </a:r>
            <a:endParaRPr lang="en-US" altLang="zh-CN" sz="200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它是用来将一个分组以广播方式发送给本物理网络中的所有主机。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5" name="内容占位符 2"/>
          <p:cNvSpPr>
            <a:spLocks noGrp="1"/>
          </p:cNvSpPr>
          <p:nvPr>
            <p:ph idx="4294967295"/>
          </p:nvPr>
        </p:nvSpPr>
        <p:spPr>
          <a:xfrm>
            <a:off x="288925" y="1016000"/>
            <a:ext cx="6011863" cy="37163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zh-CN" altLang="en-US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这个网络上的特定主机</a:t>
            </a:r>
            <a:r>
              <a:rPr lang="en-US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zh-CN" altLang="en-US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地址</a:t>
            </a:r>
            <a:endParaRPr lang="en-US" altLang="zh-CN" sz="20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在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类、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类与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地址中，网络号为全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的地址 （如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0.0.0.25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）为这个网络上的特定主机地址；</a:t>
            </a:r>
            <a:endParaRPr lang="en-US" altLang="zh-CN" sz="200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路由器接到这样分组的目的地址时，不会向外转发该分组，而是直接交付给本网络中的目的主机。</a:t>
            </a:r>
            <a:endParaRPr lang="en-US" altLang="zh-CN" sz="200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00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zh-CN" altLang="en-US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回送地址（</a:t>
            </a:r>
            <a:r>
              <a:rPr lang="en-US" altLang="zh-CN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lookback address</a:t>
            </a:r>
            <a:r>
              <a:rPr lang="zh-CN" altLang="en-US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类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地址中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127.0.0.0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是回送地址；</a:t>
            </a:r>
            <a:endParaRPr lang="en-US" altLang="zh-CN" sz="200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回送地址用于网络软件测试和本地进程间通信。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69" name="Text Box 2"/>
          <p:cNvSpPr txBox="1">
            <a:spLocks noChangeArrowheads="1"/>
          </p:cNvSpPr>
          <p:nvPr/>
        </p:nvSpPr>
        <p:spPr bwMode="auto">
          <a:xfrm>
            <a:off x="323850" y="844550"/>
            <a:ext cx="43926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u="none">
                <a:solidFill>
                  <a:srgbClr val="007D7A"/>
                </a:solidFill>
              </a:rPr>
              <a:t> 特殊的</a:t>
            </a:r>
            <a:r>
              <a:rPr lang="en-US" altLang="zh-CN" sz="2400" u="none">
                <a:solidFill>
                  <a:srgbClr val="007D7A"/>
                </a:solidFill>
              </a:rPr>
              <a:t>IP</a:t>
            </a:r>
            <a:r>
              <a:rPr lang="zh-CN" altLang="en-US" sz="2400" u="none">
                <a:solidFill>
                  <a:srgbClr val="007D7A"/>
                </a:solidFill>
              </a:rPr>
              <a:t>地址</a:t>
            </a:r>
          </a:p>
        </p:txBody>
      </p:sp>
      <p:graphicFrame>
        <p:nvGraphicFramePr>
          <p:cNvPr id="365623" name="Group 55"/>
          <p:cNvGraphicFramePr>
            <a:graphicFrameLocks noGrp="1"/>
          </p:cNvGraphicFramePr>
          <p:nvPr>
            <p:ph idx="4294967295"/>
          </p:nvPr>
        </p:nvGraphicFramePr>
        <p:xfrm>
          <a:off x="179388" y="1420813"/>
          <a:ext cx="6335712" cy="3475169"/>
        </p:xfrm>
        <a:graphic>
          <a:graphicData uri="http://schemas.openxmlformats.org/drawingml/2006/table">
            <a:tbl>
              <a:tblPr/>
              <a:tblGrid>
                <a:gridCol w="792162"/>
                <a:gridCol w="1152525"/>
                <a:gridCol w="2016125"/>
                <a:gridCol w="2374900"/>
              </a:tblGrid>
              <a:tr h="331788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Courier New" pitchFamily="49" charset="0"/>
                        </a:rPr>
                        <a:t>网络号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43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Courier New" pitchFamily="49" charset="0"/>
                        </a:rPr>
                        <a:t>主机号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43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Courier New" pitchFamily="49" charset="0"/>
                        </a:rPr>
                        <a:t>含       义    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43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Courier New" pitchFamily="49" charset="0"/>
                        </a:rPr>
                        <a:t>使 用 说 明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439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全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0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全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0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本主机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只能用于源地址，</a:t>
                      </a: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不能用于目的地址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全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0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hostID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+mn-ea"/>
                        <a:ea typeface="+mn-ea"/>
                        <a:cs typeface="华文楷体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本网络上的指定主机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可用于源地址和目的地址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全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1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全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1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有限广播地址，</a:t>
                      </a: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即在本地网络上广播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不能用于源地址，</a:t>
                      </a: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只能用于目的地址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netID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全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1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直接广播地址，</a:t>
                      </a: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在指定网络上广播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不能用于源地址，</a:t>
                      </a: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只能用于目的地址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netID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全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0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网络地址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用来表示一个网络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127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任意值</a:t>
                      </a: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（非全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0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、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1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）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回送地址，用作网络测试或本地进程间通信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+mn-ea"/>
                          <a:ea typeface="+mn-ea"/>
                          <a:cs typeface="华文楷体"/>
                        </a:rPr>
                        <a:t>可用于源地址和目的地址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7" name="标题 1"/>
          <p:cNvSpPr>
            <a:spLocks noGrp="1"/>
          </p:cNvSpPr>
          <p:nvPr>
            <p:ph type="title" idx="4294967295"/>
          </p:nvPr>
        </p:nvSpPr>
        <p:spPr>
          <a:xfrm>
            <a:off x="301625" y="563563"/>
            <a:ext cx="3910013" cy="857250"/>
          </a:xfrm>
        </p:spPr>
        <p:txBody>
          <a:bodyPr/>
          <a:lstStyle/>
          <a:p>
            <a:pPr algn="l"/>
            <a:r>
              <a:rPr lang="zh-CN" altLang="en-US" sz="240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专用</a:t>
            </a:r>
            <a:r>
              <a:rPr lang="en-US" altLang="zh-CN" sz="240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40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地址</a:t>
            </a:r>
          </a:p>
        </p:txBody>
      </p:sp>
      <p:sp>
        <p:nvSpPr>
          <p:cNvPr id="367618" name="内容占位符 2"/>
          <p:cNvSpPr>
            <a:spLocks noGrp="1"/>
          </p:cNvSpPr>
          <p:nvPr>
            <p:ph idx="4294967295"/>
          </p:nvPr>
        </p:nvSpPr>
        <p:spPr>
          <a:xfrm>
            <a:off x="179388" y="1284288"/>
            <a:ext cx="6337300" cy="34480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在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三类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地址中各保留一部分地址作为专用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地址，用于使用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TCP/IP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协议但不接入互联网的内部网络，或者需要向互联网发送需要将专用地址转换成公用</a:t>
            </a:r>
            <a:r>
              <a:rPr lang="en-US" altLang="zh-CN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地址的内部网络。</a:t>
            </a:r>
            <a:endParaRPr lang="en-US" altLang="zh-CN" sz="2000" dirty="0" smtClean="0">
              <a:solidFill>
                <a:srgbClr val="1A386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保留的专用地址：</a:t>
            </a:r>
          </a:p>
        </p:txBody>
      </p:sp>
      <p:graphicFrame>
        <p:nvGraphicFramePr>
          <p:cNvPr id="367647" name="Group 31"/>
          <p:cNvGraphicFramePr>
            <a:graphicFrameLocks noGrp="1"/>
          </p:cNvGraphicFramePr>
          <p:nvPr/>
        </p:nvGraphicFramePr>
        <p:xfrm>
          <a:off x="468313" y="3360738"/>
          <a:ext cx="5905500" cy="1228725"/>
        </p:xfrm>
        <a:graphic>
          <a:graphicData uri="http://schemas.openxmlformats.org/drawingml/2006/table">
            <a:tbl>
              <a:tblPr/>
              <a:tblGrid>
                <a:gridCol w="1263650"/>
                <a:gridCol w="2820987"/>
                <a:gridCol w="1820863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Courier New" pitchFamily="49" charset="0"/>
                        </a:rPr>
                        <a:t>类</a:t>
                      </a: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4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Courier New" pitchFamily="49" charset="0"/>
                        </a:rPr>
                        <a:t>网络号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4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Courier New" pitchFamily="49" charset="0"/>
                        </a:rPr>
                        <a:t>总数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439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A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10.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B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172.16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～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172.31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C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192.168.0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～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192.168.255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7326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256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267326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2"/>
          <p:cNvSpPr>
            <a:spLocks noChangeArrowheads="1"/>
          </p:cNvSpPr>
          <p:nvPr/>
        </p:nvSpPr>
        <p:spPr bwMode="auto">
          <a:xfrm>
            <a:off x="500063" y="1511300"/>
            <a:ext cx="5511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u="none">
                <a:solidFill>
                  <a:srgbClr val="194D19"/>
                </a:solidFill>
                <a:latin typeface="华文新魏" pitchFamily="2" charset="-122"/>
              </a:rPr>
              <a:t>第六章 网络层与</a:t>
            </a:r>
            <a:r>
              <a:rPr lang="en-US" altLang="zh-CN" u="none">
                <a:solidFill>
                  <a:srgbClr val="194D19"/>
                </a:solidFill>
                <a:latin typeface="华文新魏" pitchFamily="2" charset="-122"/>
              </a:rPr>
              <a:t>IP</a:t>
            </a:r>
            <a:r>
              <a:rPr lang="zh-CN" altLang="en-US" u="none">
                <a:solidFill>
                  <a:srgbClr val="194D19"/>
                </a:solidFill>
                <a:latin typeface="华文新魏" pitchFamily="2" charset="-122"/>
              </a:rPr>
              <a:t>协议</a:t>
            </a:r>
          </a:p>
          <a:p>
            <a:pPr algn="ctr"/>
            <a:endParaRPr lang="en-US" altLang="zh-CN" sz="1400" u="none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2400" u="none">
                <a:solidFill>
                  <a:srgbClr val="002060"/>
                </a:solidFill>
              </a:rPr>
              <a:t>第二节     </a:t>
            </a:r>
            <a:r>
              <a:rPr lang="en-US" altLang="zh-CN" sz="2400" u="none">
                <a:solidFill>
                  <a:srgbClr val="002060"/>
                </a:solidFill>
              </a:rPr>
              <a:t>IPv4</a:t>
            </a:r>
            <a:r>
              <a:rPr lang="zh-CN" altLang="en-US" sz="2400" u="none">
                <a:solidFill>
                  <a:srgbClr val="002060"/>
                </a:solidFill>
              </a:rPr>
              <a:t>地址的概念与分类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标题 1"/>
          <p:cNvSpPr>
            <a:spLocks/>
          </p:cNvSpPr>
          <p:nvPr/>
        </p:nvSpPr>
        <p:spPr bwMode="auto">
          <a:xfrm>
            <a:off x="428625" y="825500"/>
            <a:ext cx="51435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zh-CN" altLang="en-US" sz="2400" u="none" dirty="0">
                <a:solidFill>
                  <a:srgbClr val="007D7A"/>
                </a:solidFill>
                <a:ea typeface="+mj-ea"/>
              </a:rPr>
              <a:t>一、</a:t>
            </a:r>
            <a:r>
              <a:rPr lang="en-US" altLang="zh-CN" sz="2400" u="none" dirty="0">
                <a:solidFill>
                  <a:srgbClr val="007D7A"/>
                </a:solidFill>
                <a:ea typeface="+mj-ea"/>
              </a:rPr>
              <a:t>IPv4</a:t>
            </a:r>
            <a:r>
              <a:rPr lang="zh-CN" altLang="en-US" sz="2400" u="none" dirty="0">
                <a:solidFill>
                  <a:srgbClr val="007D7A"/>
                </a:solidFill>
                <a:ea typeface="+mj-ea"/>
              </a:rPr>
              <a:t>地址的基本概念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85750" y="1752600"/>
            <a:ext cx="6000750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连接到每个局域网的计算机都有一个</a:t>
            </a:r>
            <a:r>
              <a:rPr lang="en-US" altLang="zh-CN" sz="2000" b="0" u="none" dirty="0">
                <a:solidFill>
                  <a:srgbClr val="C00000"/>
                </a:solidFill>
                <a:ea typeface="+mn-ea"/>
              </a:rPr>
              <a:t>MAC</a:t>
            </a:r>
            <a:r>
              <a:rPr lang="zh-CN" altLang="en-US" sz="2000" b="0" u="none" dirty="0">
                <a:solidFill>
                  <a:srgbClr val="C00000"/>
                </a:solidFill>
                <a:ea typeface="+mn-ea"/>
              </a:rPr>
              <a:t>地址</a:t>
            </a: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，即</a:t>
            </a:r>
            <a:r>
              <a:rPr lang="zh-CN" altLang="en-US" sz="2000" b="0" u="none" dirty="0">
                <a:solidFill>
                  <a:srgbClr val="C00000"/>
                </a:solidFill>
                <a:ea typeface="+mn-ea"/>
              </a:rPr>
              <a:t>物理地址</a:t>
            </a: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；物理地址是</a:t>
            </a:r>
            <a:r>
              <a:rPr lang="zh-CN" altLang="en-US" sz="2000" b="0" u="none" dirty="0">
                <a:solidFill>
                  <a:srgbClr val="C00000"/>
                </a:solidFill>
                <a:ea typeface="+mn-ea"/>
              </a:rPr>
              <a:t>数据链路层地址</a:t>
            </a: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，用来标识接入局域网的一台主机；</a:t>
            </a:r>
            <a:endParaRPr lang="en-US" altLang="zh-CN" sz="2000" b="0" u="none" dirty="0">
              <a:solidFill>
                <a:srgbClr val="1A3868"/>
              </a:solidFill>
              <a:ea typeface="+mn-ea"/>
            </a:endParaRPr>
          </a:p>
          <a:p>
            <a:pPr marL="342900" lvl="1" indent="-342900" eaLnBrk="0" hangingPunct="0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altLang="zh-CN" sz="2000" b="0" u="none" dirty="0">
                <a:solidFill>
                  <a:srgbClr val="1A3868"/>
                </a:solidFill>
                <a:ea typeface="+mn-ea"/>
              </a:rPr>
              <a:t>IP</a:t>
            </a: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地址是</a:t>
            </a:r>
            <a:r>
              <a:rPr lang="zh-CN" altLang="en-US" sz="2000" b="0" u="none" dirty="0">
                <a:solidFill>
                  <a:srgbClr val="C00000"/>
                </a:solidFill>
                <a:ea typeface="+mn-ea"/>
              </a:rPr>
              <a:t>网络层的地址</a:t>
            </a: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，主要用于路由器寻址，通过软件设置，因此也称为</a:t>
            </a:r>
            <a:r>
              <a:rPr lang="zh-CN" altLang="en-US" sz="2000" b="0" u="none" dirty="0">
                <a:solidFill>
                  <a:srgbClr val="C00000"/>
                </a:solidFill>
                <a:ea typeface="+mn-ea"/>
              </a:rPr>
              <a:t>逻辑地址</a:t>
            </a: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内容占位符 2"/>
          <p:cNvSpPr>
            <a:spLocks noGrp="1"/>
          </p:cNvSpPr>
          <p:nvPr>
            <p:ph idx="4294967295"/>
          </p:nvPr>
        </p:nvSpPr>
        <p:spPr>
          <a:xfrm>
            <a:off x="142875" y="1535113"/>
            <a:ext cx="6429375" cy="2609850"/>
          </a:xfrm>
        </p:spPr>
        <p:txBody>
          <a:bodyPr/>
          <a:lstStyle/>
          <a:p>
            <a:pPr eaLnBrk="0" hangingPunct="0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      TCP/IP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协议的网络层使用的地址标识符叫做</a:t>
            </a:r>
            <a:r>
              <a:rPr lang="en-US" altLang="zh-CN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地址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；是一个</a:t>
            </a:r>
            <a:r>
              <a:rPr lang="zh-CN" altLang="en-US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32位的二进制地址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；</a:t>
            </a:r>
          </a:p>
          <a:p>
            <a:pPr marL="342900" lvl="1" indent="-342900" eaLnBrk="0" hangingPunct="0">
              <a:lnSpc>
                <a:spcPct val="120000"/>
              </a:lnSpc>
              <a:spcAft>
                <a:spcPct val="20000"/>
              </a:spcAft>
              <a:buFontTx/>
              <a:buChar char="•"/>
            </a:pPr>
            <a:r>
              <a:rPr lang="zh-CN" altLang="en-US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网络中的每一个主机或路由器至少有一个</a:t>
            </a:r>
            <a:r>
              <a:rPr lang="en-US" altLang="zh-CN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地址；</a:t>
            </a:r>
          </a:p>
          <a:p>
            <a:pPr marL="342900" lvl="1" indent="-342900" eaLnBrk="0" hangingPunct="0">
              <a:lnSpc>
                <a:spcPct val="120000"/>
              </a:lnSpc>
              <a:spcAft>
                <a:spcPct val="20000"/>
              </a:spcAft>
              <a:buFontTx/>
              <a:buChar char="•"/>
            </a:pPr>
            <a:r>
              <a:rPr lang="zh-CN" altLang="en-US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在</a:t>
            </a:r>
            <a:r>
              <a:rPr lang="en-US" altLang="zh-CN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zh-CN" altLang="en-US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中不允许有两个设备具有同样的</a:t>
            </a:r>
            <a:r>
              <a:rPr lang="en-US" altLang="zh-CN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地址；</a:t>
            </a:r>
          </a:p>
          <a:p>
            <a:pPr marL="342900" lvl="1" indent="-342900" eaLnBrk="0" hangingPunct="0">
              <a:lnSpc>
                <a:spcPct val="120000"/>
              </a:lnSpc>
              <a:spcAft>
                <a:spcPct val="20000"/>
              </a:spcAft>
              <a:buFontTx/>
              <a:buChar char="•"/>
            </a:pPr>
            <a:r>
              <a:rPr lang="zh-CN" altLang="en-US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如果一台主机或路由器连接到两个或多个物理网络，那么它可以拥有两个或多个</a:t>
            </a:r>
            <a:r>
              <a:rPr lang="en-US" altLang="zh-CN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地址。</a:t>
            </a:r>
          </a:p>
        </p:txBody>
      </p:sp>
      <p:sp>
        <p:nvSpPr>
          <p:cNvPr id="18435" name="标题 1"/>
          <p:cNvSpPr>
            <a:spLocks/>
          </p:cNvSpPr>
          <p:nvPr/>
        </p:nvSpPr>
        <p:spPr bwMode="auto">
          <a:xfrm>
            <a:off x="500063" y="825500"/>
            <a:ext cx="51435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altLang="zh-CN" sz="2400" u="none" dirty="0">
                <a:solidFill>
                  <a:srgbClr val="007D7A"/>
                </a:solidFill>
                <a:ea typeface="+mj-ea"/>
              </a:rPr>
              <a:t>IP</a:t>
            </a:r>
            <a:r>
              <a:rPr lang="zh-CN" altLang="en-US" sz="2400" u="none" dirty="0">
                <a:solidFill>
                  <a:srgbClr val="007D7A"/>
                </a:solidFill>
                <a:ea typeface="+mj-ea"/>
              </a:rPr>
              <a:t>地址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10"/>
          <p:cNvGrpSpPr>
            <a:grpSpLocks/>
          </p:cNvGrpSpPr>
          <p:nvPr/>
        </p:nvGrpSpPr>
        <p:grpSpPr bwMode="auto">
          <a:xfrm>
            <a:off x="1428750" y="669925"/>
            <a:ext cx="4856163" cy="4475163"/>
            <a:chOff x="830330" y="670612"/>
            <a:chExt cx="4855806" cy="4474476"/>
          </a:xfrm>
        </p:grpSpPr>
        <p:pic>
          <p:nvPicPr>
            <p:cNvPr id="2150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0099" y="715156"/>
              <a:ext cx="4686037" cy="4429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08" name="矩形 3"/>
            <p:cNvSpPr>
              <a:spLocks noChangeArrowheads="1"/>
            </p:cNvSpPr>
            <p:nvPr/>
          </p:nvSpPr>
          <p:spPr bwMode="auto">
            <a:xfrm>
              <a:off x="830330" y="674815"/>
              <a:ext cx="6335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1400" u="none">
                  <a:solidFill>
                    <a:srgbClr val="1A3868"/>
                  </a:solidFill>
                </a:rPr>
                <a:t>主机</a:t>
              </a:r>
              <a:r>
                <a:rPr lang="en-US" altLang="zh-CN" sz="1400" u="none">
                  <a:solidFill>
                    <a:srgbClr val="1A3868"/>
                  </a:solidFill>
                </a:rPr>
                <a:t>1</a:t>
              </a:r>
              <a:endParaRPr lang="zh-CN" altLang="en-US" sz="1400" u="none"/>
            </a:p>
          </p:txBody>
        </p:sp>
        <p:sp>
          <p:nvSpPr>
            <p:cNvPr id="21509" name="矩形 4"/>
            <p:cNvSpPr>
              <a:spLocks noChangeArrowheads="1"/>
            </p:cNvSpPr>
            <p:nvPr/>
          </p:nvSpPr>
          <p:spPr bwMode="auto">
            <a:xfrm>
              <a:off x="2357422" y="670612"/>
              <a:ext cx="6335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1400" u="none">
                  <a:solidFill>
                    <a:srgbClr val="1A3868"/>
                  </a:solidFill>
                </a:rPr>
                <a:t>主机</a:t>
              </a:r>
              <a:r>
                <a:rPr lang="en-US" altLang="zh-CN" sz="1400" u="none">
                  <a:solidFill>
                    <a:srgbClr val="1A3868"/>
                  </a:solidFill>
                </a:rPr>
                <a:t>2</a:t>
              </a:r>
              <a:endParaRPr lang="zh-CN" altLang="en-US" sz="1400" u="none"/>
            </a:p>
          </p:txBody>
        </p:sp>
        <p:sp>
          <p:nvSpPr>
            <p:cNvPr id="21510" name="矩形 5"/>
            <p:cNvSpPr>
              <a:spLocks noChangeArrowheads="1"/>
            </p:cNvSpPr>
            <p:nvPr/>
          </p:nvSpPr>
          <p:spPr bwMode="auto">
            <a:xfrm>
              <a:off x="4040837" y="684059"/>
              <a:ext cx="6335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1400" u="none">
                  <a:solidFill>
                    <a:srgbClr val="1A3868"/>
                  </a:solidFill>
                </a:rPr>
                <a:t>主机</a:t>
              </a:r>
              <a:r>
                <a:rPr lang="en-US" altLang="zh-CN" sz="1400" u="none">
                  <a:solidFill>
                    <a:srgbClr val="1A3868"/>
                  </a:solidFill>
                </a:rPr>
                <a:t>3</a:t>
              </a:r>
              <a:endParaRPr lang="zh-CN" altLang="en-US" sz="1400" u="none"/>
            </a:p>
          </p:txBody>
        </p:sp>
        <p:sp>
          <p:nvSpPr>
            <p:cNvPr id="21511" name="矩形 6"/>
            <p:cNvSpPr>
              <a:spLocks noChangeArrowheads="1"/>
            </p:cNvSpPr>
            <p:nvPr/>
          </p:nvSpPr>
          <p:spPr bwMode="auto">
            <a:xfrm>
              <a:off x="839574" y="4755853"/>
              <a:ext cx="6335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1400" u="none">
                  <a:solidFill>
                    <a:srgbClr val="1A3868"/>
                  </a:solidFill>
                </a:rPr>
                <a:t>主机</a:t>
              </a:r>
              <a:r>
                <a:rPr lang="en-US" altLang="zh-CN" sz="1400" u="none">
                  <a:solidFill>
                    <a:srgbClr val="1A3868"/>
                  </a:solidFill>
                </a:rPr>
                <a:t>4</a:t>
              </a:r>
              <a:endParaRPr lang="zh-CN" altLang="en-US" sz="1400" u="none"/>
            </a:p>
          </p:txBody>
        </p:sp>
        <p:sp>
          <p:nvSpPr>
            <p:cNvPr id="21512" name="矩形 7"/>
            <p:cNvSpPr>
              <a:spLocks noChangeArrowheads="1"/>
            </p:cNvSpPr>
            <p:nvPr/>
          </p:nvSpPr>
          <p:spPr bwMode="auto">
            <a:xfrm>
              <a:off x="2366666" y="4751650"/>
              <a:ext cx="6335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1400" u="none">
                  <a:solidFill>
                    <a:srgbClr val="1A3868"/>
                  </a:solidFill>
                </a:rPr>
                <a:t>主机</a:t>
              </a:r>
              <a:r>
                <a:rPr lang="en-US" altLang="zh-CN" sz="1400" u="none">
                  <a:solidFill>
                    <a:srgbClr val="1A3868"/>
                  </a:solidFill>
                </a:rPr>
                <a:t>5</a:t>
              </a:r>
              <a:endParaRPr lang="zh-CN" altLang="en-US" sz="1400" u="none"/>
            </a:p>
          </p:txBody>
        </p:sp>
        <p:sp>
          <p:nvSpPr>
            <p:cNvPr id="21513" name="矩形 8"/>
            <p:cNvSpPr>
              <a:spLocks noChangeArrowheads="1"/>
            </p:cNvSpPr>
            <p:nvPr/>
          </p:nvSpPr>
          <p:spPr bwMode="auto">
            <a:xfrm>
              <a:off x="4000496" y="4765097"/>
              <a:ext cx="6335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1400" u="none">
                  <a:solidFill>
                    <a:srgbClr val="1A3868"/>
                  </a:solidFill>
                </a:rPr>
                <a:t>主机</a:t>
              </a:r>
              <a:r>
                <a:rPr lang="en-US" altLang="zh-CN" sz="1400" u="none">
                  <a:solidFill>
                    <a:srgbClr val="1A3868"/>
                  </a:solidFill>
                </a:rPr>
                <a:t>6</a:t>
              </a:r>
              <a:endParaRPr lang="zh-CN" altLang="en-US" sz="1400" u="none"/>
            </a:p>
          </p:txBody>
        </p:sp>
        <p:sp>
          <p:nvSpPr>
            <p:cNvPr id="21514" name="矩形 9"/>
            <p:cNvSpPr>
              <a:spLocks noChangeArrowheads="1"/>
            </p:cNvSpPr>
            <p:nvPr/>
          </p:nvSpPr>
          <p:spPr bwMode="auto">
            <a:xfrm>
              <a:off x="1919899" y="2979147"/>
              <a:ext cx="7232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1400" u="none">
                  <a:solidFill>
                    <a:srgbClr val="1A3868"/>
                  </a:solidFill>
                </a:rPr>
                <a:t>路由器</a:t>
              </a:r>
            </a:p>
          </p:txBody>
        </p:sp>
      </p:grpSp>
      <p:sp>
        <p:nvSpPr>
          <p:cNvPr id="12" name="标题 1"/>
          <p:cNvSpPr txBox="1">
            <a:spLocks/>
          </p:cNvSpPr>
          <p:nvPr/>
        </p:nvSpPr>
        <p:spPr bwMode="auto">
          <a:xfrm>
            <a:off x="214313" y="2011363"/>
            <a:ext cx="13208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网络接口</a:t>
            </a:r>
            <a:r>
              <a:rPr lang="en-US" altLang="zh-CN" sz="2000" b="0" u="none" dirty="0">
                <a:solidFill>
                  <a:srgbClr val="1A3868"/>
                </a:solidFill>
                <a:ea typeface="+mn-ea"/>
              </a:rPr>
              <a:t/>
            </a:r>
            <a:br>
              <a:rPr lang="en-US" altLang="zh-CN" sz="2000" b="0" u="none" dirty="0">
                <a:solidFill>
                  <a:srgbClr val="1A3868"/>
                </a:solidFill>
                <a:ea typeface="+mn-ea"/>
              </a:rPr>
            </a:b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与</a:t>
            </a:r>
            <a:r>
              <a:rPr lang="en-US" altLang="zh-CN" sz="2000" b="0" u="none" dirty="0">
                <a:solidFill>
                  <a:srgbClr val="1A3868"/>
                </a:solidFill>
                <a:ea typeface="+mn-ea"/>
              </a:rPr>
              <a:t>IP</a:t>
            </a: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地址</a:t>
            </a:r>
            <a:r>
              <a:rPr lang="en-US" altLang="zh-CN" sz="2000" b="0" u="none" dirty="0">
                <a:solidFill>
                  <a:srgbClr val="1A3868"/>
                </a:solidFill>
                <a:ea typeface="+mn-ea"/>
              </a:rPr>
              <a:t/>
            </a:r>
            <a:br>
              <a:rPr lang="en-US" altLang="zh-CN" sz="2000" b="0" u="none" dirty="0">
                <a:solidFill>
                  <a:srgbClr val="1A3868"/>
                </a:solidFill>
                <a:ea typeface="+mn-ea"/>
              </a:rPr>
            </a:b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622300"/>
            <a:ext cx="6429375" cy="735013"/>
          </a:xfrm>
        </p:spPr>
        <p:txBody>
          <a:bodyPr/>
          <a:lstStyle/>
          <a:p>
            <a:pPr algn="l">
              <a:defRPr/>
            </a:pP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地址结构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1314450"/>
            <a:ext cx="6715125" cy="3201988"/>
          </a:xfrm>
        </p:spPr>
        <p:txBody>
          <a:bodyPr/>
          <a:lstStyle/>
          <a:p>
            <a:pPr marL="342900" lvl="1" indent="-342900" eaLnBrk="0" hangingPunct="0">
              <a:lnSpc>
                <a:spcPct val="120000"/>
              </a:lnSpc>
              <a:spcAft>
                <a:spcPct val="20000"/>
              </a:spcAft>
              <a:buFontTx/>
              <a:buChar char="•"/>
            </a:pPr>
            <a:r>
              <a:rPr lang="en-US" altLang="zh-CN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地址采用分层结构；</a:t>
            </a:r>
          </a:p>
          <a:p>
            <a:pPr marL="342900" lvl="1" indent="-342900" eaLnBrk="0" hangingPunct="0">
              <a:lnSpc>
                <a:spcPct val="120000"/>
              </a:lnSpc>
              <a:spcAft>
                <a:spcPct val="20000"/>
              </a:spcAft>
              <a:buFontTx/>
              <a:buChar char="•"/>
            </a:pPr>
            <a:r>
              <a:rPr lang="en-US" altLang="zh-CN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地址是由网络号（</a:t>
            </a:r>
            <a:r>
              <a:rPr lang="en-US" altLang="zh-CN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net ID）</a:t>
            </a:r>
            <a:r>
              <a:rPr lang="zh-CN" altLang="en-US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与主机号（</a:t>
            </a:r>
            <a:r>
              <a:rPr lang="en-US" altLang="zh-CN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host ID）</a:t>
            </a:r>
            <a:r>
              <a:rPr lang="zh-CN" altLang="en-US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两部分组成的；</a:t>
            </a:r>
          </a:p>
        </p:txBody>
      </p:sp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0" y="2743200"/>
            <a:ext cx="438943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1500188" y="3981450"/>
            <a:ext cx="47148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FF"/>
              </a:buClr>
              <a:buSzPct val="80000"/>
              <a:buFont typeface="Wingdings" pitchFamily="2" charset="2"/>
              <a:buNone/>
              <a:defRPr/>
            </a:pPr>
            <a:r>
              <a:rPr lang="en-US" altLang="zh-CN" sz="2000" b="0" u="none" dirty="0">
                <a:solidFill>
                  <a:srgbClr val="C00000"/>
                </a:solidFill>
                <a:ea typeface="+mn-ea"/>
              </a:rPr>
              <a:t>IP </a:t>
            </a:r>
            <a:r>
              <a:rPr lang="zh-CN" altLang="en-US" sz="2000" b="0" u="none" dirty="0">
                <a:solidFill>
                  <a:srgbClr val="C00000"/>
                </a:solidFill>
                <a:ea typeface="+mn-ea"/>
              </a:rPr>
              <a:t>地址 </a:t>
            </a:r>
            <a:r>
              <a:rPr lang="en-US" altLang="zh-CN" sz="2000" b="0" u="none" dirty="0">
                <a:solidFill>
                  <a:srgbClr val="C00000"/>
                </a:solidFill>
                <a:ea typeface="+mn-ea"/>
              </a:rPr>
              <a:t>::= { &lt;</a:t>
            </a:r>
            <a:r>
              <a:rPr lang="zh-CN" altLang="en-US" sz="2000" b="0" u="none" dirty="0">
                <a:solidFill>
                  <a:srgbClr val="C00000"/>
                </a:solidFill>
                <a:ea typeface="+mn-ea"/>
              </a:rPr>
              <a:t>网络号</a:t>
            </a:r>
            <a:r>
              <a:rPr lang="en-US" altLang="zh-CN" sz="2000" b="0" u="none" dirty="0">
                <a:solidFill>
                  <a:srgbClr val="C00000"/>
                </a:solidFill>
                <a:ea typeface="+mn-ea"/>
              </a:rPr>
              <a:t>&gt;, &lt;</a:t>
            </a:r>
            <a:r>
              <a:rPr lang="zh-CN" altLang="en-US" sz="2000" b="0" u="none" dirty="0">
                <a:solidFill>
                  <a:srgbClr val="C00000"/>
                </a:solidFill>
                <a:ea typeface="+mn-ea"/>
              </a:rPr>
              <a:t>主机号</a:t>
            </a:r>
            <a:r>
              <a:rPr lang="en-US" altLang="zh-CN" sz="2000" b="0" u="none" dirty="0">
                <a:solidFill>
                  <a:srgbClr val="C00000"/>
                </a:solidFill>
                <a:ea typeface="+mn-ea"/>
              </a:rPr>
              <a:t>&gt;}      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425700" y="4457700"/>
            <a:ext cx="236061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0" u="none" dirty="0">
                <a:solidFill>
                  <a:srgbClr val="1A3868"/>
                </a:solidFill>
                <a:ea typeface="+mn-ea"/>
              </a:rPr>
              <a:t>::= </a:t>
            </a:r>
            <a:r>
              <a:rPr lang="zh-CN" altLang="en-US" sz="2000" b="0" u="none" dirty="0">
                <a:solidFill>
                  <a:srgbClr val="1A3868"/>
                </a:solidFill>
                <a:ea typeface="+mn-ea"/>
              </a:rPr>
              <a:t>代表“定义为”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71500"/>
            <a:ext cx="6429375" cy="857250"/>
          </a:xfrm>
        </p:spPr>
        <p:txBody>
          <a:bodyPr/>
          <a:lstStyle/>
          <a:p>
            <a:pPr>
              <a:defRPr/>
            </a:pP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三种标准分类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地址的结构</a:t>
            </a:r>
          </a:p>
        </p:txBody>
      </p:sp>
      <p:sp>
        <p:nvSpPr>
          <p:cNvPr id="24578" name="Line 2"/>
          <p:cNvSpPr>
            <a:spLocks noChangeShapeType="1"/>
          </p:cNvSpPr>
          <p:nvPr/>
        </p:nvSpPr>
        <p:spPr bwMode="auto">
          <a:xfrm flipV="1">
            <a:off x="1208088" y="4244975"/>
            <a:ext cx="4033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690813" y="4065588"/>
            <a:ext cx="803275" cy="584200"/>
          </a:xfrm>
          <a:prstGeom prst="rect">
            <a:avLst/>
          </a:prstGeom>
          <a:solidFill>
            <a:srgbClr val="EFFBF7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net-id</a:t>
            </a:r>
          </a:p>
          <a:p>
            <a:pPr algn="ctr" defTabSz="762000" eaLnBrk="0" hangingPunct="0">
              <a:lnSpc>
                <a:spcPct val="90000"/>
              </a:lnSpc>
            </a:pPr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24 </a:t>
            </a:r>
            <a:r>
              <a:rPr kumimoji="1" lang="zh-CN" altLang="en-US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位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08088" y="3706813"/>
            <a:ext cx="5356225" cy="3651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 u="none">
              <a:solidFill>
                <a:schemeClr val="tx1"/>
              </a:solidFill>
              <a:latin typeface="Tahoma" pitchFamily="34" charset="0"/>
              <a:ea typeface="黑体" pitchFamily="2" charset="-122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1238250" y="3165475"/>
            <a:ext cx="264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027238" y="2997200"/>
            <a:ext cx="803275" cy="584200"/>
          </a:xfrm>
          <a:prstGeom prst="rect">
            <a:avLst/>
          </a:prstGeom>
          <a:solidFill>
            <a:srgbClr val="EFFBF7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net-id</a:t>
            </a:r>
          </a:p>
          <a:p>
            <a:pPr algn="ctr" defTabSz="762000" eaLnBrk="0" hangingPunct="0">
              <a:lnSpc>
                <a:spcPct val="90000"/>
              </a:lnSpc>
            </a:pPr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16 bit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198563" y="2640013"/>
            <a:ext cx="5373687" cy="36671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 u="none">
              <a:solidFill>
                <a:schemeClr val="tx1"/>
              </a:solidFill>
              <a:latin typeface="Tahoma" pitchFamily="34" charset="0"/>
              <a:ea typeface="黑体" pitchFamily="2" charset="-122"/>
            </a:endParaRP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>
            <a:off x="1216025" y="3719513"/>
            <a:ext cx="4029075" cy="347662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 u="none">
              <a:solidFill>
                <a:schemeClr val="tx1"/>
              </a:solidFill>
              <a:latin typeface="Tahoma" pitchFamily="34" charset="0"/>
              <a:ea typeface="黑体" pitchFamily="2" charset="-122"/>
            </a:endParaRPr>
          </a:p>
        </p:txBody>
      </p:sp>
      <p:sp>
        <p:nvSpPr>
          <p:cNvPr id="24590" name="Rectangle 15"/>
          <p:cNvSpPr>
            <a:spLocks noChangeArrowheads="1"/>
          </p:cNvSpPr>
          <p:nvPr/>
        </p:nvSpPr>
        <p:spPr bwMode="auto">
          <a:xfrm>
            <a:off x="1214438" y="2660650"/>
            <a:ext cx="2670175" cy="338138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 u="none">
              <a:solidFill>
                <a:schemeClr val="tx1"/>
              </a:solidFill>
              <a:latin typeface="Tahoma" pitchFamily="34" charset="0"/>
              <a:ea typeface="黑体" pitchFamily="2" charset="-122"/>
            </a:endParaRPr>
          </a:p>
        </p:txBody>
      </p:sp>
      <p:grpSp>
        <p:nvGrpSpPr>
          <p:cNvPr id="24623" name="Group 47"/>
          <p:cNvGrpSpPr>
            <a:grpSpLocks/>
          </p:cNvGrpSpPr>
          <p:nvPr/>
        </p:nvGrpSpPr>
        <p:grpSpPr bwMode="auto">
          <a:xfrm>
            <a:off x="285750" y="1531938"/>
            <a:ext cx="6281738" cy="947737"/>
            <a:chOff x="180" y="965"/>
            <a:chExt cx="3957" cy="597"/>
          </a:xfrm>
        </p:grpSpPr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1588" y="1302"/>
              <a:ext cx="25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423" y="1194"/>
              <a:ext cx="594" cy="368"/>
            </a:xfrm>
            <a:prstGeom prst="rect">
              <a:avLst/>
            </a:prstGeom>
            <a:solidFill>
              <a:srgbClr val="EFFBF7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host-id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24 </a:t>
              </a:r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位</a:t>
              </a:r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743" y="1302"/>
              <a:ext cx="8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881" y="1194"/>
              <a:ext cx="506" cy="368"/>
            </a:xfrm>
            <a:prstGeom prst="rect">
              <a:avLst/>
            </a:prstGeom>
            <a:solidFill>
              <a:srgbClr val="EFFBF7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net-id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8 </a:t>
              </a:r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位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745" y="968"/>
              <a:ext cx="3392" cy="23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400" u="none">
                <a:solidFill>
                  <a:schemeClr val="tx1"/>
                </a:solidFill>
                <a:latin typeface="Tahoma" pitchFamily="34" charset="0"/>
                <a:ea typeface="黑体" pitchFamily="2" charset="-122"/>
              </a:endParaRPr>
            </a:p>
          </p:txBody>
        </p:sp>
        <p:sp>
          <p:nvSpPr>
            <p:cNvPr id="24591" name="Rectangle 16"/>
            <p:cNvSpPr>
              <a:spLocks noChangeArrowheads="1"/>
            </p:cNvSpPr>
            <p:nvPr/>
          </p:nvSpPr>
          <p:spPr bwMode="auto">
            <a:xfrm>
              <a:off x="756" y="981"/>
              <a:ext cx="829" cy="210"/>
            </a:xfrm>
            <a:prstGeom prst="rect">
              <a:avLst/>
            </a:prstGeom>
            <a:solidFill>
              <a:srgbClr val="FF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400" u="none">
                <a:solidFill>
                  <a:schemeClr val="tx1"/>
                </a:solidFill>
                <a:latin typeface="Tahoma" pitchFamily="34" charset="0"/>
                <a:ea typeface="黑体" pitchFamily="2" charset="-122"/>
              </a:endParaRPr>
            </a:p>
          </p:txBody>
        </p:sp>
        <p:sp>
          <p:nvSpPr>
            <p:cNvPr id="24592" name="Rectangle 17"/>
            <p:cNvSpPr>
              <a:spLocks noChangeArrowheads="1"/>
            </p:cNvSpPr>
            <p:nvPr/>
          </p:nvSpPr>
          <p:spPr bwMode="auto">
            <a:xfrm>
              <a:off x="719" y="965"/>
              <a:ext cx="14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0</a:t>
              </a:r>
            </a:p>
          </p:txBody>
        </p:sp>
        <p:sp>
          <p:nvSpPr>
            <p:cNvPr id="24593" name="Rectangle 18"/>
            <p:cNvSpPr>
              <a:spLocks noChangeArrowheads="1"/>
            </p:cNvSpPr>
            <p:nvPr/>
          </p:nvSpPr>
          <p:spPr bwMode="auto">
            <a:xfrm>
              <a:off x="180" y="980"/>
              <a:ext cx="408" cy="4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A </a:t>
              </a:r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类</a:t>
              </a:r>
              <a:endPara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  <a:p>
              <a:pPr defTabSz="762000" eaLnBrk="0" hangingPunct="0"/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地址</a:t>
              </a:r>
            </a:p>
          </p:txBody>
        </p:sp>
        <p:sp>
          <p:nvSpPr>
            <p:cNvPr id="24594" name="Line 19"/>
            <p:cNvSpPr>
              <a:spLocks noChangeShapeType="1"/>
            </p:cNvSpPr>
            <p:nvPr/>
          </p:nvSpPr>
          <p:spPr bwMode="auto">
            <a:xfrm>
              <a:off x="867" y="968"/>
              <a:ext cx="0" cy="2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5" name="Line 20"/>
            <p:cNvSpPr>
              <a:spLocks noChangeShapeType="1"/>
            </p:cNvSpPr>
            <p:nvPr/>
          </p:nvSpPr>
          <p:spPr bwMode="auto">
            <a:xfrm>
              <a:off x="1588" y="968"/>
              <a:ext cx="0" cy="2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6" name="Line 21"/>
            <p:cNvSpPr>
              <a:spLocks noChangeShapeType="1"/>
            </p:cNvSpPr>
            <p:nvPr/>
          </p:nvSpPr>
          <p:spPr bwMode="auto">
            <a:xfrm>
              <a:off x="743" y="1218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7" name="Line 22"/>
            <p:cNvSpPr>
              <a:spLocks noChangeShapeType="1"/>
            </p:cNvSpPr>
            <p:nvPr/>
          </p:nvSpPr>
          <p:spPr bwMode="auto">
            <a:xfrm>
              <a:off x="1588" y="1218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8" name="Line 23"/>
            <p:cNvSpPr>
              <a:spLocks noChangeShapeType="1"/>
            </p:cNvSpPr>
            <p:nvPr/>
          </p:nvSpPr>
          <p:spPr bwMode="auto">
            <a:xfrm>
              <a:off x="4130" y="1218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599" name="Line 24"/>
          <p:cNvSpPr>
            <a:spLocks noChangeShapeType="1"/>
          </p:cNvSpPr>
          <p:nvPr/>
        </p:nvSpPr>
        <p:spPr bwMode="auto">
          <a:xfrm flipV="1">
            <a:off x="3889375" y="3165475"/>
            <a:ext cx="2641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0" name="Rectangle 25"/>
          <p:cNvSpPr>
            <a:spLocks noChangeArrowheads="1"/>
          </p:cNvSpPr>
          <p:nvPr/>
        </p:nvSpPr>
        <p:spPr bwMode="auto">
          <a:xfrm>
            <a:off x="4706938" y="3019425"/>
            <a:ext cx="942975" cy="584200"/>
          </a:xfrm>
          <a:prstGeom prst="rect">
            <a:avLst/>
          </a:prstGeom>
          <a:solidFill>
            <a:srgbClr val="EFFBF7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host-id</a:t>
            </a:r>
          </a:p>
          <a:p>
            <a:pPr algn="ctr" defTabSz="762000" eaLnBrk="0" hangingPunct="0">
              <a:lnSpc>
                <a:spcPct val="90000"/>
              </a:lnSpc>
            </a:pPr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16 </a:t>
            </a:r>
            <a:r>
              <a:rPr kumimoji="1" lang="zh-CN" altLang="en-US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位</a:t>
            </a:r>
          </a:p>
        </p:txBody>
      </p:sp>
      <p:sp>
        <p:nvSpPr>
          <p:cNvPr id="24601" name="Line 26"/>
          <p:cNvSpPr>
            <a:spLocks noChangeShapeType="1"/>
          </p:cNvSpPr>
          <p:nvPr/>
        </p:nvSpPr>
        <p:spPr bwMode="auto">
          <a:xfrm>
            <a:off x="1208088" y="3040063"/>
            <a:ext cx="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2" name="Line 27"/>
          <p:cNvSpPr>
            <a:spLocks noChangeShapeType="1"/>
          </p:cNvSpPr>
          <p:nvPr/>
        </p:nvSpPr>
        <p:spPr bwMode="auto">
          <a:xfrm>
            <a:off x="3889375" y="3040063"/>
            <a:ext cx="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3" name="Line 28"/>
          <p:cNvSpPr>
            <a:spLocks noChangeShapeType="1"/>
          </p:cNvSpPr>
          <p:nvPr/>
        </p:nvSpPr>
        <p:spPr bwMode="auto">
          <a:xfrm>
            <a:off x="6546850" y="3040063"/>
            <a:ext cx="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4" name="Rectangle 29"/>
          <p:cNvSpPr>
            <a:spLocks noChangeArrowheads="1"/>
          </p:cNvSpPr>
          <p:nvPr/>
        </p:nvSpPr>
        <p:spPr bwMode="auto">
          <a:xfrm>
            <a:off x="300038" y="2649538"/>
            <a:ext cx="647700" cy="642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B </a:t>
            </a:r>
            <a:r>
              <a:rPr kumimoji="1" lang="zh-CN" altLang="en-US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类</a:t>
            </a:r>
            <a:endParaRPr kumimoji="1" lang="en-US" altLang="zh-CN" sz="1800" u="none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  <a:p>
            <a:pPr defTabSz="762000" eaLnBrk="0" hangingPunct="0"/>
            <a:r>
              <a:rPr kumimoji="1" lang="zh-CN" altLang="en-US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地址</a:t>
            </a:r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>
            <a:off x="3889375" y="2647950"/>
            <a:ext cx="0" cy="357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6" name="Rectangle 31"/>
          <p:cNvSpPr>
            <a:spLocks noChangeArrowheads="1"/>
          </p:cNvSpPr>
          <p:nvPr/>
        </p:nvSpPr>
        <p:spPr bwMode="auto">
          <a:xfrm>
            <a:off x="300038" y="3714750"/>
            <a:ext cx="64770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C </a:t>
            </a:r>
            <a:r>
              <a:rPr kumimoji="1" lang="zh-CN" altLang="en-US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类</a:t>
            </a:r>
            <a:endParaRPr kumimoji="1" lang="en-US" altLang="zh-CN" sz="1800" u="none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  <a:p>
            <a:pPr defTabSz="762000" eaLnBrk="0" hangingPunct="0"/>
            <a:r>
              <a:rPr kumimoji="1" lang="zh-CN" altLang="en-US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地址</a:t>
            </a:r>
          </a:p>
        </p:txBody>
      </p:sp>
      <p:sp>
        <p:nvSpPr>
          <p:cNvPr id="24607" name="Rectangle 32"/>
          <p:cNvSpPr>
            <a:spLocks noChangeArrowheads="1"/>
          </p:cNvSpPr>
          <p:nvPr/>
        </p:nvSpPr>
        <p:spPr bwMode="auto">
          <a:xfrm>
            <a:off x="1457325" y="3730625"/>
            <a:ext cx="2365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0</a:t>
            </a:r>
          </a:p>
        </p:txBody>
      </p:sp>
      <p:sp>
        <p:nvSpPr>
          <p:cNvPr id="24608" name="Rectangle 33"/>
          <p:cNvSpPr>
            <a:spLocks noChangeArrowheads="1"/>
          </p:cNvSpPr>
          <p:nvPr/>
        </p:nvSpPr>
        <p:spPr bwMode="auto">
          <a:xfrm>
            <a:off x="1163638" y="3724275"/>
            <a:ext cx="3683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</a:p>
        </p:txBody>
      </p:sp>
      <p:sp>
        <p:nvSpPr>
          <p:cNvPr id="24609" name="Rectangle 34"/>
          <p:cNvSpPr>
            <a:spLocks noChangeArrowheads="1"/>
          </p:cNvSpPr>
          <p:nvPr/>
        </p:nvSpPr>
        <p:spPr bwMode="auto">
          <a:xfrm>
            <a:off x="1311275" y="3730625"/>
            <a:ext cx="36671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</a:p>
        </p:txBody>
      </p:sp>
      <p:sp>
        <p:nvSpPr>
          <p:cNvPr id="24610" name="Line 35"/>
          <p:cNvSpPr>
            <a:spLocks noChangeShapeType="1"/>
          </p:cNvSpPr>
          <p:nvPr/>
        </p:nvSpPr>
        <p:spPr bwMode="auto">
          <a:xfrm>
            <a:off x="1728788" y="3705225"/>
            <a:ext cx="0" cy="3619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11" name="Line 36"/>
          <p:cNvSpPr>
            <a:spLocks noChangeShapeType="1"/>
          </p:cNvSpPr>
          <p:nvPr/>
        </p:nvSpPr>
        <p:spPr bwMode="auto">
          <a:xfrm>
            <a:off x="5259388" y="3702050"/>
            <a:ext cx="0" cy="361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12" name="Line 37"/>
          <p:cNvSpPr>
            <a:spLocks noChangeShapeType="1"/>
          </p:cNvSpPr>
          <p:nvPr/>
        </p:nvSpPr>
        <p:spPr bwMode="auto">
          <a:xfrm flipV="1">
            <a:off x="5262563" y="4232275"/>
            <a:ext cx="1293812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4613" name="Group 38"/>
          <p:cNvGrpSpPr>
            <a:grpSpLocks/>
          </p:cNvGrpSpPr>
          <p:nvPr/>
        </p:nvGrpSpPr>
        <p:grpSpPr bwMode="auto">
          <a:xfrm>
            <a:off x="5486400" y="4089400"/>
            <a:ext cx="939800" cy="584200"/>
            <a:chOff x="2787" y="3024"/>
            <a:chExt cx="537" cy="420"/>
          </a:xfrm>
        </p:grpSpPr>
        <p:sp>
          <p:nvSpPr>
            <p:cNvPr id="24620" name="Rectangle 39"/>
            <p:cNvSpPr>
              <a:spLocks noChangeArrowheads="1"/>
            </p:cNvSpPr>
            <p:nvPr/>
          </p:nvSpPr>
          <p:spPr bwMode="auto">
            <a:xfrm>
              <a:off x="2993" y="3072"/>
              <a:ext cx="103" cy="242"/>
            </a:xfrm>
            <a:prstGeom prst="rect">
              <a:avLst/>
            </a:prstGeom>
            <a:solidFill>
              <a:srgbClr val="EFFBF7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endParaRPr kumimoji="1" lang="zh-CN" altLang="en-US" sz="1800" u="none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24621" name="Rectangle 40"/>
            <p:cNvSpPr>
              <a:spLocks noChangeArrowheads="1"/>
            </p:cNvSpPr>
            <p:nvPr/>
          </p:nvSpPr>
          <p:spPr bwMode="auto">
            <a:xfrm>
              <a:off x="2787" y="3024"/>
              <a:ext cx="537" cy="420"/>
            </a:xfrm>
            <a:prstGeom prst="rect">
              <a:avLst/>
            </a:prstGeom>
            <a:solidFill>
              <a:srgbClr val="EFFBF7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host-id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8 </a:t>
              </a:r>
              <a:r>
                <a:rPr kumimoji="1" lang="zh-CN" altLang="en-US" sz="18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位</a:t>
              </a:r>
            </a:p>
          </p:txBody>
        </p:sp>
      </p:grpSp>
      <p:sp>
        <p:nvSpPr>
          <p:cNvPr id="24614" name="Line 41"/>
          <p:cNvSpPr>
            <a:spLocks noChangeShapeType="1"/>
          </p:cNvSpPr>
          <p:nvPr/>
        </p:nvSpPr>
        <p:spPr bwMode="auto">
          <a:xfrm>
            <a:off x="1208088" y="4119563"/>
            <a:ext cx="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15" name="Line 42"/>
          <p:cNvSpPr>
            <a:spLocks noChangeShapeType="1"/>
          </p:cNvSpPr>
          <p:nvPr/>
        </p:nvSpPr>
        <p:spPr bwMode="auto">
          <a:xfrm>
            <a:off x="5262563" y="4122738"/>
            <a:ext cx="0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16" name="Line 43"/>
          <p:cNvSpPr>
            <a:spLocks noChangeShapeType="1"/>
          </p:cNvSpPr>
          <p:nvPr/>
        </p:nvSpPr>
        <p:spPr bwMode="auto">
          <a:xfrm>
            <a:off x="6546850" y="4106863"/>
            <a:ext cx="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17" name="Rectangle 54"/>
          <p:cNvSpPr>
            <a:spLocks noChangeArrowheads="1"/>
          </p:cNvSpPr>
          <p:nvPr/>
        </p:nvSpPr>
        <p:spPr bwMode="auto">
          <a:xfrm>
            <a:off x="1298575" y="2636838"/>
            <a:ext cx="2365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0</a:t>
            </a:r>
          </a:p>
        </p:txBody>
      </p:sp>
      <p:sp>
        <p:nvSpPr>
          <p:cNvPr id="24618" name="Rectangle 55"/>
          <p:cNvSpPr>
            <a:spLocks noChangeArrowheads="1"/>
          </p:cNvSpPr>
          <p:nvPr/>
        </p:nvSpPr>
        <p:spPr bwMode="auto">
          <a:xfrm>
            <a:off x="1152525" y="2636838"/>
            <a:ext cx="3683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kumimoji="1" lang="en-US" altLang="zh-CN" sz="180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</a:p>
        </p:txBody>
      </p:sp>
      <p:sp>
        <p:nvSpPr>
          <p:cNvPr id="24619" name="Line 56"/>
          <p:cNvSpPr>
            <a:spLocks noChangeShapeType="1"/>
          </p:cNvSpPr>
          <p:nvPr/>
        </p:nvSpPr>
        <p:spPr bwMode="auto">
          <a:xfrm>
            <a:off x="1571625" y="2633663"/>
            <a:ext cx="0" cy="3635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727075"/>
            <a:ext cx="6429375" cy="477838"/>
          </a:xfrm>
        </p:spPr>
        <p:txBody>
          <a:bodyPr anchor="b"/>
          <a:lstStyle/>
          <a:p>
            <a:pPr algn="l"/>
            <a:r>
              <a:rPr lang="en-US" altLang="zh-CN" sz="240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40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地址的点分十进制的表示方法</a:t>
            </a:r>
          </a:p>
        </p:txBody>
      </p:sp>
      <p:sp>
        <p:nvSpPr>
          <p:cNvPr id="368642" name="Rectangle 6"/>
          <p:cNvSpPr>
            <a:spLocks noChangeArrowheads="1"/>
          </p:cNvSpPr>
          <p:nvPr/>
        </p:nvSpPr>
        <p:spPr bwMode="auto">
          <a:xfrm>
            <a:off x="179388" y="1420813"/>
            <a:ext cx="4248150" cy="487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10000000000010110000001100011111 </a:t>
            </a:r>
          </a:p>
        </p:txBody>
      </p:sp>
      <p:sp>
        <p:nvSpPr>
          <p:cNvPr id="368643" name="Text Box 7"/>
          <p:cNvSpPr txBox="1">
            <a:spLocks noChangeArrowheads="1"/>
          </p:cNvSpPr>
          <p:nvPr/>
        </p:nvSpPr>
        <p:spPr bwMode="auto">
          <a:xfrm>
            <a:off x="4427538" y="1276350"/>
            <a:ext cx="2568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000" b="0" u="none">
                <a:solidFill>
                  <a:srgbClr val="1A3868"/>
                </a:solidFill>
              </a:rPr>
              <a:t>机器中存放的 </a:t>
            </a:r>
            <a:r>
              <a:rPr lang="en-US" altLang="zh-CN" sz="2000" b="0" u="none">
                <a:solidFill>
                  <a:srgbClr val="1A3868"/>
                </a:solidFill>
              </a:rPr>
              <a:t>IP </a:t>
            </a:r>
            <a:r>
              <a:rPr lang="zh-CN" altLang="en-US" sz="2000" b="0" u="none">
                <a:solidFill>
                  <a:srgbClr val="1A3868"/>
                </a:solidFill>
              </a:rPr>
              <a:t>地址</a:t>
            </a:r>
          </a:p>
          <a:p>
            <a:pPr algn="ctr"/>
            <a:r>
              <a:rPr lang="zh-CN" altLang="en-US" sz="2000" b="0" u="none">
                <a:solidFill>
                  <a:srgbClr val="1A3868"/>
                </a:solidFill>
              </a:rPr>
              <a:t>是 </a:t>
            </a:r>
            <a:r>
              <a:rPr lang="en-US" altLang="zh-CN" sz="2000" b="0" u="none">
                <a:solidFill>
                  <a:srgbClr val="1A3868"/>
                </a:solidFill>
              </a:rPr>
              <a:t>32 </a:t>
            </a:r>
            <a:r>
              <a:rPr lang="zh-CN" altLang="en-US" sz="2000" b="0" u="none">
                <a:solidFill>
                  <a:srgbClr val="1A3868"/>
                </a:solidFill>
              </a:rPr>
              <a:t>位 二进制代码</a:t>
            </a:r>
          </a:p>
        </p:txBody>
      </p:sp>
      <p:sp>
        <p:nvSpPr>
          <p:cNvPr id="368645" name="Text Box 5"/>
          <p:cNvSpPr txBox="1">
            <a:spLocks noChangeArrowheads="1"/>
          </p:cNvSpPr>
          <p:nvPr/>
        </p:nvSpPr>
        <p:spPr bwMode="auto">
          <a:xfrm>
            <a:off x="34925" y="2301875"/>
            <a:ext cx="450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10000000 00001011 00000011 00011111 </a:t>
            </a:r>
          </a:p>
        </p:txBody>
      </p:sp>
      <p:sp>
        <p:nvSpPr>
          <p:cNvPr id="368646" name="Text Box 9"/>
          <p:cNvSpPr txBox="1">
            <a:spLocks noChangeArrowheads="1"/>
          </p:cNvSpPr>
          <p:nvPr/>
        </p:nvSpPr>
        <p:spPr bwMode="auto">
          <a:xfrm>
            <a:off x="4572000" y="2212975"/>
            <a:ext cx="221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000" b="0" u="none">
                <a:solidFill>
                  <a:srgbClr val="1A3868"/>
                </a:solidFill>
              </a:rPr>
              <a:t>每隔 </a:t>
            </a:r>
            <a:r>
              <a:rPr lang="en-US" altLang="zh-CN" sz="2000" b="0" u="none">
                <a:solidFill>
                  <a:srgbClr val="1A3868"/>
                </a:solidFill>
              </a:rPr>
              <a:t>8 </a:t>
            </a:r>
            <a:r>
              <a:rPr lang="zh-CN" altLang="en-US" sz="2000" b="0" u="none">
                <a:solidFill>
                  <a:srgbClr val="1A3868"/>
                </a:solidFill>
              </a:rPr>
              <a:t>位插入一个</a:t>
            </a:r>
          </a:p>
          <a:p>
            <a:pPr algn="ctr"/>
            <a:r>
              <a:rPr lang="zh-CN" altLang="en-US" sz="2000" b="0" u="none">
                <a:solidFill>
                  <a:srgbClr val="1A3868"/>
                </a:solidFill>
              </a:rPr>
              <a:t>空格，提高可读性</a:t>
            </a:r>
          </a:p>
        </p:txBody>
      </p:sp>
      <p:sp>
        <p:nvSpPr>
          <p:cNvPr id="206859" name="Text Box 11"/>
          <p:cNvSpPr txBox="1">
            <a:spLocks noChangeArrowheads="1"/>
          </p:cNvSpPr>
          <p:nvPr/>
        </p:nvSpPr>
        <p:spPr bwMode="auto">
          <a:xfrm>
            <a:off x="4427538" y="3959225"/>
            <a:ext cx="247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0" u="none">
                <a:solidFill>
                  <a:srgbClr val="C00000"/>
                </a:solidFill>
              </a:rPr>
              <a:t>采用点分十进制记法</a:t>
            </a:r>
          </a:p>
          <a:p>
            <a:r>
              <a:rPr lang="zh-CN" altLang="en-US" sz="2000" b="0" u="none">
                <a:solidFill>
                  <a:srgbClr val="C00000"/>
                </a:solidFill>
              </a:rPr>
              <a:t>则进一步提高可读性</a:t>
            </a:r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1547813" y="4084638"/>
            <a:ext cx="1641475" cy="406400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20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128.11.3.31 </a:t>
            </a:r>
          </a:p>
        </p:txBody>
      </p:sp>
      <p:sp>
        <p:nvSpPr>
          <p:cNvPr id="206861" name="AutoShape 13"/>
          <p:cNvSpPr>
            <a:spLocks/>
          </p:cNvSpPr>
          <p:nvPr/>
        </p:nvSpPr>
        <p:spPr bwMode="auto">
          <a:xfrm rot="-5400000">
            <a:off x="534987" y="2457451"/>
            <a:ext cx="195263" cy="677862"/>
          </a:xfrm>
          <a:prstGeom prst="leftBrace">
            <a:avLst>
              <a:gd name="adj1" fmla="val 28929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zh-CN" altLang="en-US" sz="2400" b="0" u="none">
              <a:solidFill>
                <a:schemeClr val="tx1"/>
              </a:solidFill>
              <a:latin typeface="Tahoma" pitchFamily="34" charset="0"/>
              <a:ea typeface="黑体" pitchFamily="2" charset="-122"/>
            </a:endParaRPr>
          </a:p>
        </p:txBody>
      </p:sp>
      <p:sp>
        <p:nvSpPr>
          <p:cNvPr id="206862" name="AutoShape 14"/>
          <p:cNvSpPr>
            <a:spLocks/>
          </p:cNvSpPr>
          <p:nvPr/>
        </p:nvSpPr>
        <p:spPr bwMode="auto">
          <a:xfrm rot="-5400000">
            <a:off x="1564482" y="2486819"/>
            <a:ext cx="195262" cy="660400"/>
          </a:xfrm>
          <a:prstGeom prst="leftBrace">
            <a:avLst>
              <a:gd name="adj1" fmla="val 28184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zh-CN" altLang="en-US" sz="2400" b="0" u="none">
              <a:solidFill>
                <a:schemeClr val="tx1"/>
              </a:solidFill>
              <a:latin typeface="Tahoma" pitchFamily="34" charset="0"/>
              <a:ea typeface="黑体" pitchFamily="2" charset="-122"/>
            </a:endParaRPr>
          </a:p>
        </p:txBody>
      </p:sp>
      <p:sp>
        <p:nvSpPr>
          <p:cNvPr id="206863" name="AutoShape 15"/>
          <p:cNvSpPr>
            <a:spLocks/>
          </p:cNvSpPr>
          <p:nvPr/>
        </p:nvSpPr>
        <p:spPr bwMode="auto">
          <a:xfrm rot="-5400000">
            <a:off x="2670969" y="2461419"/>
            <a:ext cx="193675" cy="712787"/>
          </a:xfrm>
          <a:prstGeom prst="leftBrace">
            <a:avLst>
              <a:gd name="adj1" fmla="val 30669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zh-CN" altLang="en-US" sz="2400" b="0" u="none">
              <a:solidFill>
                <a:schemeClr val="tx1"/>
              </a:solidFill>
              <a:latin typeface="Tahoma" pitchFamily="34" charset="0"/>
              <a:ea typeface="黑体" pitchFamily="2" charset="-122"/>
            </a:endParaRPr>
          </a:p>
        </p:txBody>
      </p:sp>
      <p:sp>
        <p:nvSpPr>
          <p:cNvPr id="206864" name="AutoShape 16"/>
          <p:cNvSpPr>
            <a:spLocks/>
          </p:cNvSpPr>
          <p:nvPr/>
        </p:nvSpPr>
        <p:spPr bwMode="auto">
          <a:xfrm rot="-5400000">
            <a:off x="3822700" y="2468563"/>
            <a:ext cx="195263" cy="712787"/>
          </a:xfrm>
          <a:prstGeom prst="leftBrace">
            <a:avLst>
              <a:gd name="adj1" fmla="val 30420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zh-CN" altLang="en-US" sz="2400" b="0" u="none">
              <a:solidFill>
                <a:schemeClr val="tx1"/>
              </a:solidFill>
              <a:latin typeface="Tahoma" pitchFamily="34" charset="0"/>
              <a:ea typeface="黑体" pitchFamily="2" charset="-122"/>
            </a:endParaRPr>
          </a:p>
        </p:txBody>
      </p:sp>
      <p:sp>
        <p:nvSpPr>
          <p:cNvPr id="206865" name="Text Box 17"/>
          <p:cNvSpPr txBox="1">
            <a:spLocks noChangeArrowheads="1"/>
          </p:cNvSpPr>
          <p:nvPr/>
        </p:nvSpPr>
        <p:spPr bwMode="auto">
          <a:xfrm>
            <a:off x="323850" y="3070225"/>
            <a:ext cx="386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128 </a:t>
            </a:r>
            <a:r>
              <a:rPr kumimoji="1" lang="en-US" altLang="zh-CN" sz="9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      </a:t>
            </a:r>
            <a:r>
              <a:rPr kumimoji="1" lang="en-US" altLang="zh-CN" sz="1800" b="0" u="none">
                <a:solidFill>
                  <a:srgbClr val="333399"/>
                </a:solidFill>
                <a:latin typeface="Arial" charset="0"/>
                <a:ea typeface="黑体" pitchFamily="2" charset="-122"/>
              </a:rPr>
              <a:t>        11                3             31 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25463" y="3395663"/>
            <a:ext cx="3522662" cy="622300"/>
            <a:chOff x="2835" y="2610"/>
            <a:chExt cx="2219" cy="522"/>
          </a:xfrm>
        </p:grpSpPr>
        <p:sp>
          <p:nvSpPr>
            <p:cNvPr id="368659" name="Line 18"/>
            <p:cNvSpPr>
              <a:spLocks noChangeShapeType="1"/>
            </p:cNvSpPr>
            <p:nvPr/>
          </p:nvSpPr>
          <p:spPr bwMode="auto">
            <a:xfrm>
              <a:off x="2835" y="2659"/>
              <a:ext cx="845" cy="473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660" name="Line 19"/>
            <p:cNvSpPr>
              <a:spLocks noChangeShapeType="1"/>
            </p:cNvSpPr>
            <p:nvPr/>
          </p:nvSpPr>
          <p:spPr bwMode="auto">
            <a:xfrm flipH="1">
              <a:off x="4316" y="2623"/>
              <a:ext cx="738" cy="49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661" name="Line 20"/>
            <p:cNvSpPr>
              <a:spLocks noChangeShapeType="1"/>
            </p:cNvSpPr>
            <p:nvPr/>
          </p:nvSpPr>
          <p:spPr bwMode="auto">
            <a:xfrm>
              <a:off x="3560" y="2614"/>
              <a:ext cx="382" cy="5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662" name="Line 21"/>
            <p:cNvSpPr>
              <a:spLocks noChangeShapeType="1"/>
            </p:cNvSpPr>
            <p:nvPr/>
          </p:nvSpPr>
          <p:spPr bwMode="auto">
            <a:xfrm flipH="1">
              <a:off x="4117" y="2610"/>
              <a:ext cx="257" cy="51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6870" name="Text Box 22"/>
          <p:cNvSpPr txBox="1">
            <a:spLocks noChangeArrowheads="1"/>
          </p:cNvSpPr>
          <p:nvPr/>
        </p:nvSpPr>
        <p:spPr bwMode="auto">
          <a:xfrm>
            <a:off x="4533900" y="3095625"/>
            <a:ext cx="221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000" b="0" u="none">
                <a:solidFill>
                  <a:srgbClr val="1A3868"/>
                </a:solidFill>
              </a:rPr>
              <a:t>将每 </a:t>
            </a:r>
            <a:r>
              <a:rPr lang="en-US" altLang="zh-CN" sz="2000" b="0" u="none">
                <a:solidFill>
                  <a:srgbClr val="1A3868"/>
                </a:solidFill>
              </a:rPr>
              <a:t>8 </a:t>
            </a:r>
            <a:r>
              <a:rPr lang="zh-CN" altLang="en-US" sz="2000" b="0" u="none">
                <a:solidFill>
                  <a:srgbClr val="1A3868"/>
                </a:solidFill>
              </a:rPr>
              <a:t>位二进制数</a:t>
            </a:r>
          </a:p>
          <a:p>
            <a:pPr algn="ctr"/>
            <a:r>
              <a:rPr lang="zh-CN" altLang="en-US" sz="2000" b="0" u="none">
                <a:solidFill>
                  <a:srgbClr val="1A3868"/>
                </a:solidFill>
              </a:rPr>
              <a:t>转换为十进制数</a:t>
            </a:r>
          </a:p>
        </p:txBody>
      </p:sp>
      <p:sp>
        <p:nvSpPr>
          <p:cNvPr id="206872" name="Line 24"/>
          <p:cNvSpPr>
            <a:spLocks noChangeShapeType="1"/>
          </p:cNvSpPr>
          <p:nvPr/>
        </p:nvSpPr>
        <p:spPr bwMode="auto">
          <a:xfrm>
            <a:off x="3348038" y="4300538"/>
            <a:ext cx="115093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5" grpId="0"/>
      <p:bldP spid="368646" grpId="0"/>
      <p:bldP spid="206859" grpId="0"/>
      <p:bldP spid="206860" grpId="0" animBg="1"/>
      <p:bldP spid="206861" grpId="0" animBg="1"/>
      <p:bldP spid="206862" grpId="0" animBg="1"/>
      <p:bldP spid="206863" grpId="0" animBg="1"/>
      <p:bldP spid="206864" grpId="0" animBg="1"/>
      <p:bldP spid="206865" grpId="0"/>
      <p:bldP spid="206870" grpId="0"/>
      <p:bldP spid="2068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628650"/>
            <a:ext cx="2987675" cy="647700"/>
          </a:xfrm>
        </p:spPr>
        <p:txBody>
          <a:bodyPr/>
          <a:lstStyle/>
          <a:p>
            <a:r>
              <a:rPr lang="en-US" altLang="zh-CN" sz="240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CN" altLang="en-US" sz="240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地址的二进制表示</a:t>
            </a:r>
            <a:r>
              <a:rPr lang="zh-CN" altLang="en-US" sz="3600" smtClean="0"/>
              <a:t> </a:t>
            </a:r>
          </a:p>
        </p:txBody>
      </p:sp>
      <p:sp>
        <p:nvSpPr>
          <p:cNvPr id="3706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92250"/>
            <a:ext cx="6985000" cy="1943100"/>
          </a:xfrm>
        </p:spPr>
        <p:txBody>
          <a:bodyPr/>
          <a:lstStyle/>
          <a:p>
            <a:pPr marL="469900" indent="-469900">
              <a:spcAft>
                <a:spcPct val="20000"/>
              </a:spcAft>
              <a:buFontTx/>
              <a:buNone/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用点分十进制表示   用二进制表示</a:t>
            </a:r>
          </a:p>
          <a:p>
            <a:pPr marL="469900" indent="-469900">
              <a:buFontTx/>
              <a:buNone/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129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.8.</a:t>
            </a: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.25       	 10000001 00001000 00010000 00011001</a:t>
            </a:r>
          </a:p>
          <a:p>
            <a:pPr marL="469900" indent="-469900">
              <a:buFontTx/>
              <a:buNone/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altLang="zh-CN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.2.0.52         	 00001010 00000010 00000000 00110100</a:t>
            </a:r>
          </a:p>
          <a:p>
            <a:pPr marL="469900" indent="-469900">
              <a:buFontTx/>
              <a:buNone/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126.0.0.0         	 01111110 00000000 00000000 00000000</a:t>
            </a:r>
          </a:p>
          <a:p>
            <a:pPr marL="469900" indent="-469900">
              <a:buFontTx/>
              <a:buNone/>
            </a:pPr>
            <a:r>
              <a:rPr lang="zh-CN" altLang="en-US" sz="2000" smtClean="0">
                <a:solidFill>
                  <a:srgbClr val="1A3868"/>
                </a:solidFill>
                <a:latin typeface="Times New Roman" pitchFamily="18" charset="0"/>
                <a:cs typeface="Times New Roman" pitchFamily="18" charset="0"/>
              </a:rPr>
              <a:t>192.255.255.255   11000000 11111111 11111111 11111111</a:t>
            </a:r>
            <a:r>
              <a:rPr lang="zh-CN" altLang="en-US" sz="1800" u="sng" smtClean="0">
                <a:latin typeface="华文楷体"/>
                <a:ea typeface="华文楷体"/>
                <a:cs typeface="华文楷体"/>
              </a:rPr>
              <a:t> </a:t>
            </a:r>
          </a:p>
        </p:txBody>
      </p:sp>
      <p:graphicFrame>
        <p:nvGraphicFramePr>
          <p:cNvPr id="348164" name="Group 4"/>
          <p:cNvGraphicFramePr>
            <a:graphicFrameLocks noGrp="1"/>
          </p:cNvGraphicFramePr>
          <p:nvPr/>
        </p:nvGraphicFramePr>
        <p:xfrm>
          <a:off x="323850" y="3724275"/>
          <a:ext cx="6119813" cy="865188"/>
        </p:xfrm>
        <a:graphic>
          <a:graphicData uri="http://schemas.openxmlformats.org/drawingml/2006/table">
            <a:tbl>
              <a:tblPr/>
              <a:tblGrid>
                <a:gridCol w="765175"/>
                <a:gridCol w="817563"/>
                <a:gridCol w="712787"/>
                <a:gridCol w="774700"/>
                <a:gridCol w="754063"/>
                <a:gridCol w="766762"/>
                <a:gridCol w="763588"/>
                <a:gridCol w="765175"/>
              </a:tblGrid>
              <a:tr h="433388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2</a:t>
                      </a:r>
                      <a:r>
                        <a:rPr kumimoji="1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2</a:t>
                      </a:r>
                      <a:r>
                        <a:rPr kumimoji="1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2</a:t>
                      </a:r>
                      <a:r>
                        <a:rPr kumimoji="1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2</a:t>
                      </a:r>
                      <a:r>
                        <a:rPr kumimoji="1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2</a:t>
                      </a:r>
                      <a:r>
                        <a:rPr kumimoji="1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2</a:t>
                      </a:r>
                      <a:r>
                        <a:rPr kumimoji="1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2</a:t>
                      </a:r>
                      <a:r>
                        <a:rPr kumimoji="1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2</a:t>
                      </a:r>
                      <a:r>
                        <a:rPr kumimoji="1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黑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继续教育">
  <a:themeElements>
    <a:clrScheme name="16比9模版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16比9模版">
      <a:majorFont>
        <a:latin typeface="Constantia"/>
        <a:ea typeface="微软雅黑"/>
        <a:cs typeface=""/>
      </a:majorFont>
      <a:minorFont>
        <a:latin typeface="Constanti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1" i="0" u="sng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微软雅黑" pitchFamily="34" charset="-122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1" i="0" u="sng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微软雅黑" pitchFamily="34" charset="-122"/>
            <a:cs typeface="Times New Roman" pitchFamily="18" charset="0"/>
          </a:defRPr>
        </a:defPPr>
      </a:lstStyle>
    </a:lnDef>
  </a:objectDefaults>
  <a:extraClrSchemeLst>
    <a:extraClrScheme>
      <a:clrScheme name="16比9模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比9模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继续教育</Template>
  <TotalTime>8685</TotalTime>
  <Words>1276</Words>
  <Application>Microsoft Office PowerPoint</Application>
  <PresentationFormat>自定义</PresentationFormat>
  <Paragraphs>237</Paragraphs>
  <Slides>19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1" baseType="lpstr">
      <vt:lpstr>继续教育</vt:lpstr>
      <vt:lpstr>Visio</vt:lpstr>
      <vt:lpstr>计算机网络技术</vt:lpstr>
      <vt:lpstr>幻灯片 2</vt:lpstr>
      <vt:lpstr>幻灯片 3</vt:lpstr>
      <vt:lpstr>幻灯片 4</vt:lpstr>
      <vt:lpstr>幻灯片 5</vt:lpstr>
      <vt:lpstr>IP地址结构</vt:lpstr>
      <vt:lpstr>三种标准分类IP地址的结构</vt:lpstr>
      <vt:lpstr>IP地址的点分十进制的表示方法</vt:lpstr>
      <vt:lpstr>IP地址的二进制表示 </vt:lpstr>
      <vt:lpstr>幻灯片 10</vt:lpstr>
      <vt:lpstr>幻灯片 11</vt:lpstr>
      <vt:lpstr>幻灯片 12</vt:lpstr>
      <vt:lpstr>幻灯片 13</vt:lpstr>
      <vt:lpstr>幻灯片 14</vt:lpstr>
      <vt:lpstr>幻灯片 15</vt:lpstr>
      <vt:lpstr>特殊的IP地址</vt:lpstr>
      <vt:lpstr>幻灯片 17</vt:lpstr>
      <vt:lpstr>幻灯片 18</vt:lpstr>
      <vt:lpstr>专用IP地址</vt:lpstr>
    </vt:vector>
  </TitlesOfParts>
  <Company>tonecom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文件传输协议（一）</dc:title>
  <dc:creator>xjd</dc:creator>
  <cp:lastModifiedBy>WYX</cp:lastModifiedBy>
  <cp:revision>1046</cp:revision>
  <cp:lastPrinted>1999-06-03T07:41:47Z</cp:lastPrinted>
  <dcterms:created xsi:type="dcterms:W3CDTF">1999-05-31T06:37:31Z</dcterms:created>
  <dcterms:modified xsi:type="dcterms:W3CDTF">2014-05-21T02:33:31Z</dcterms:modified>
</cp:coreProperties>
</file>